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737" autoAdjust="0"/>
  </p:normalViewPr>
  <p:slideViewPr>
    <p:cSldViewPr>
      <p:cViewPr varScale="1">
        <p:scale>
          <a:sx n="71" d="100"/>
          <a:sy n="71" d="100"/>
        </p:scale>
        <p:origin x="-4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C1A8F5-64C1-4485-8FE4-CE91F894CFF9}" type="datetimeFigureOut">
              <a:rPr lang="en-US" smtClean="0"/>
              <a:pPr/>
              <a:t>11/9/2015</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EB3688-551F-4076-8C48-2AC1C68E62E1}"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01EB3688-551F-4076-8C48-2AC1C68E62E1}"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3043F21D-2303-40F5-901B-900A86E6025D}" type="datetimeFigureOut">
              <a:rPr lang="en-US" smtClean="0"/>
              <a:pPr/>
              <a:t>11/9/2015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702D50B1-03C7-4DDE-8BA1-A1A1A14C7E85}" type="slidenum">
              <a:rPr lang="en-US" smtClean="0"/>
              <a:pPr/>
              <a:t>‹Nº›</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3043F21D-2303-40F5-901B-900A86E6025D}" type="datetimeFigureOut">
              <a:rPr lang="en-US" smtClean="0"/>
              <a:pPr/>
              <a:t>11/9/2015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702D50B1-03C7-4DDE-8BA1-A1A1A14C7E85}" type="slidenum">
              <a:rPr lang="en-US" smtClean="0"/>
              <a:pPr/>
              <a:t>‹Nº›</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3043F21D-2303-40F5-901B-900A86E6025D}" type="datetimeFigureOut">
              <a:rPr lang="en-US" smtClean="0"/>
              <a:pPr/>
              <a:t>11/9/2015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702D50B1-03C7-4DDE-8BA1-A1A1A14C7E85}" type="slidenum">
              <a:rPr lang="en-US" smtClean="0"/>
              <a:pPr/>
              <a:t>‹Nº›</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3043F21D-2303-40F5-901B-900A86E6025D}" type="datetimeFigureOut">
              <a:rPr lang="en-US" smtClean="0"/>
              <a:pPr/>
              <a:t>11/9/2015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702D50B1-03C7-4DDE-8BA1-A1A1A14C7E85}" type="slidenum">
              <a:rPr lang="en-US" smtClean="0"/>
              <a:pPr/>
              <a:t>‹Nº›</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043F21D-2303-40F5-901B-900A86E6025D}" type="datetimeFigureOut">
              <a:rPr lang="en-US" smtClean="0"/>
              <a:pPr/>
              <a:t>11/9/2015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702D50B1-03C7-4DDE-8BA1-A1A1A14C7E85}" type="slidenum">
              <a:rPr lang="en-US" smtClean="0"/>
              <a:pPr/>
              <a:t>‹Nº›</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3043F21D-2303-40F5-901B-900A86E6025D}" type="datetimeFigureOut">
              <a:rPr lang="en-US" smtClean="0"/>
              <a:pPr/>
              <a:t>11/9/2015</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702D50B1-03C7-4DDE-8BA1-A1A1A14C7E85}" type="slidenum">
              <a:rPr lang="en-US" smtClean="0"/>
              <a:pPr/>
              <a:t>‹Nº›</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3043F21D-2303-40F5-901B-900A86E6025D}" type="datetimeFigureOut">
              <a:rPr lang="en-US" smtClean="0"/>
              <a:pPr/>
              <a:t>11/9/2015</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702D50B1-03C7-4DDE-8BA1-A1A1A14C7E85}" type="slidenum">
              <a:rPr lang="en-US" smtClean="0"/>
              <a:pPr/>
              <a:t>‹Nº›</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3043F21D-2303-40F5-901B-900A86E6025D}" type="datetimeFigureOut">
              <a:rPr lang="en-US" smtClean="0"/>
              <a:pPr/>
              <a:t>11/9/2015</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702D50B1-03C7-4DDE-8BA1-A1A1A14C7E85}" type="slidenum">
              <a:rPr lang="en-US" smtClean="0"/>
              <a:pPr/>
              <a:t>‹Nº›</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043F21D-2303-40F5-901B-900A86E6025D}" type="datetimeFigureOut">
              <a:rPr lang="en-US" smtClean="0"/>
              <a:pPr/>
              <a:t>11/9/2015</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702D50B1-03C7-4DDE-8BA1-A1A1A14C7E85}" type="slidenum">
              <a:rPr lang="en-US" smtClean="0"/>
              <a:pPr/>
              <a:t>‹Nº›</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043F21D-2303-40F5-901B-900A86E6025D}" type="datetimeFigureOut">
              <a:rPr lang="en-US" smtClean="0"/>
              <a:pPr/>
              <a:t>11/9/2015</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702D50B1-03C7-4DDE-8BA1-A1A1A14C7E85}" type="slidenum">
              <a:rPr lang="en-US" smtClean="0"/>
              <a:pPr/>
              <a:t>‹Nº›</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043F21D-2303-40F5-901B-900A86E6025D}" type="datetimeFigureOut">
              <a:rPr lang="en-US" smtClean="0"/>
              <a:pPr/>
              <a:t>11/9/2015</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702D50B1-03C7-4DDE-8BA1-A1A1A14C7E85}" type="slidenum">
              <a:rPr lang="en-US" smtClean="0"/>
              <a:pPr/>
              <a:t>‹Nº›</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43F21D-2303-40F5-901B-900A86E6025D}" type="datetimeFigureOut">
              <a:rPr lang="en-US" smtClean="0"/>
              <a:pPr/>
              <a:t>11/9/2015</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D50B1-03C7-4DDE-8BA1-A1A1A14C7E85}"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 TargetMode="External"/><Relationship Id="rId2" Type="http://schemas.openxmlformats.org/officeDocument/2006/relationships/hyperlink" Target="http://www.freesounds.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style>
          <a:lnRef idx="3">
            <a:schemeClr val="lt1"/>
          </a:lnRef>
          <a:fillRef idx="1">
            <a:schemeClr val="dk1"/>
          </a:fillRef>
          <a:effectRef idx="1">
            <a:schemeClr val="dk1"/>
          </a:effectRef>
          <a:fontRef idx="minor">
            <a:schemeClr val="lt1"/>
          </a:fontRef>
        </p:style>
        <p:txBody>
          <a:bodyPr>
            <a:normAutofit/>
          </a:bodyPr>
          <a:lstStyle/>
          <a:p>
            <a:r>
              <a:rPr lang="es-ES" sz="3600" u="sng" dirty="0" smtClean="0">
                <a:latin typeface="Arial" pitchFamily="34" charset="0"/>
                <a:cs typeface="Arial" pitchFamily="34" charset="0"/>
              </a:rPr>
              <a:t>ENTRE VUELTAS Y REVUELTAS</a:t>
            </a:r>
            <a:endParaRPr lang="en-US" sz="3600" u="sng" dirty="0">
              <a:latin typeface="Arial" pitchFamily="34" charset="0"/>
              <a:cs typeface="Arial" pitchFamily="34" charset="0"/>
            </a:endParaRPr>
          </a:p>
        </p:txBody>
      </p:sp>
      <p:sp>
        <p:nvSpPr>
          <p:cNvPr id="3" name="2 Subtítulo"/>
          <p:cNvSpPr>
            <a:spLocks noGrp="1"/>
          </p:cNvSpPr>
          <p:nvPr>
            <p:ph type="subTitle" idx="1"/>
          </p:nvPr>
        </p:nvSpPr>
        <p:spPr/>
        <p:txBody>
          <a:bodyPr>
            <a:normAutofit/>
          </a:bodyPr>
          <a:lstStyle/>
          <a:p>
            <a:r>
              <a:rPr lang="es-ES" sz="2400" b="1" i="1" dirty="0" smtClean="0">
                <a:solidFill>
                  <a:schemeClr val="tx1">
                    <a:lumMod val="65000"/>
                    <a:lumOff val="35000"/>
                  </a:schemeClr>
                </a:solidFill>
                <a:latin typeface="Arial" pitchFamily="34" charset="0"/>
                <a:cs typeface="Arial" pitchFamily="34" charset="0"/>
              </a:rPr>
              <a:t>EDICIÓN ESPECIAL SOBRE LA BATALLA DE SALTA, 20 DE FEBRERO DE 1813</a:t>
            </a:r>
            <a:endParaRPr lang="en-US" sz="2400" b="1" i="1" dirty="0">
              <a:solidFill>
                <a:schemeClr val="tx1">
                  <a:lumMod val="65000"/>
                  <a:lumOff val="35000"/>
                </a:schemeClr>
              </a:solidFill>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dk1"/>
          </a:fillRef>
          <a:effectRef idx="1">
            <a:schemeClr val="dk1"/>
          </a:effectRef>
          <a:fontRef idx="minor">
            <a:schemeClr val="lt1"/>
          </a:fontRef>
        </p:style>
        <p:txBody>
          <a:bodyPr>
            <a:normAutofit/>
          </a:bodyPr>
          <a:lstStyle/>
          <a:p>
            <a:r>
              <a:rPr lang="es-ES" sz="3600" b="1" u="sng" dirty="0" smtClean="0">
                <a:latin typeface="Arial" pitchFamily="34" charset="0"/>
                <a:cs typeface="Arial" pitchFamily="34" charset="0"/>
              </a:rPr>
              <a:t>Créditos</a:t>
            </a:r>
            <a:endParaRPr lang="en-US" sz="3600" b="1" u="sng" dirty="0">
              <a:latin typeface="Arial" pitchFamily="34" charset="0"/>
              <a:cs typeface="Arial" pitchFamily="34" charset="0"/>
            </a:endParaRPr>
          </a:p>
        </p:txBody>
      </p:sp>
      <p:sp>
        <p:nvSpPr>
          <p:cNvPr id="3" name="2 Marcador de contenido"/>
          <p:cNvSpPr>
            <a:spLocks noGrp="1"/>
          </p:cNvSpPr>
          <p:nvPr>
            <p:ph idx="1"/>
          </p:nvPr>
        </p:nvSpPr>
        <p:spPr/>
        <p:txBody>
          <a:bodyPr>
            <a:normAutofit fontScale="92500"/>
          </a:bodyPr>
          <a:lstStyle/>
          <a:p>
            <a:pPr>
              <a:buNone/>
            </a:pPr>
            <a:r>
              <a:rPr lang="es-ES" sz="3000" b="1" u="sng" dirty="0" smtClean="0">
                <a:latin typeface="Arial" pitchFamily="34" charset="0"/>
                <a:cs typeface="Arial" pitchFamily="34" charset="0"/>
              </a:rPr>
              <a:t>Producción</a:t>
            </a:r>
            <a:r>
              <a:rPr lang="es-ES" sz="3000" dirty="0" smtClean="0">
                <a:latin typeface="Arial" pitchFamily="34" charset="0"/>
                <a:cs typeface="Arial" pitchFamily="34" charset="0"/>
              </a:rPr>
              <a:t>: Fernando Urbano, Jimena </a:t>
            </a:r>
            <a:r>
              <a:rPr lang="es-ES" sz="3000" dirty="0" err="1" smtClean="0">
                <a:latin typeface="Arial" pitchFamily="34" charset="0"/>
                <a:cs typeface="Arial" pitchFamily="34" charset="0"/>
              </a:rPr>
              <a:t>Ferrario</a:t>
            </a:r>
            <a:r>
              <a:rPr lang="es-ES" sz="3000" dirty="0" smtClean="0">
                <a:latin typeface="Arial" pitchFamily="34" charset="0"/>
                <a:cs typeface="Arial" pitchFamily="34" charset="0"/>
              </a:rPr>
              <a:t>.</a:t>
            </a:r>
          </a:p>
          <a:p>
            <a:pPr>
              <a:buNone/>
            </a:pPr>
            <a:r>
              <a:rPr lang="es-ES" sz="3000" b="1" u="sng" dirty="0" smtClean="0">
                <a:latin typeface="Arial" pitchFamily="34" charset="0"/>
                <a:cs typeface="Arial" pitchFamily="34" charset="0"/>
              </a:rPr>
              <a:t>Edición</a:t>
            </a:r>
            <a:r>
              <a:rPr lang="es-ES" sz="3000" dirty="0" smtClean="0">
                <a:latin typeface="Arial" pitchFamily="34" charset="0"/>
                <a:cs typeface="Arial" pitchFamily="34" charset="0"/>
              </a:rPr>
              <a:t>: Jimena </a:t>
            </a:r>
            <a:r>
              <a:rPr lang="es-ES" sz="3000" dirty="0" err="1" smtClean="0">
                <a:latin typeface="Arial" pitchFamily="34" charset="0"/>
                <a:cs typeface="Arial" pitchFamily="34" charset="0"/>
              </a:rPr>
              <a:t>Ferrario</a:t>
            </a:r>
            <a:r>
              <a:rPr lang="es-ES" sz="3000" dirty="0" smtClean="0">
                <a:latin typeface="Arial" pitchFamily="34" charset="0"/>
                <a:cs typeface="Arial" pitchFamily="34" charset="0"/>
              </a:rPr>
              <a:t>.</a:t>
            </a:r>
          </a:p>
          <a:p>
            <a:pPr>
              <a:buNone/>
            </a:pPr>
            <a:r>
              <a:rPr lang="es-ES" sz="3000" b="1" u="sng" dirty="0" smtClean="0">
                <a:latin typeface="Arial" pitchFamily="34" charset="0"/>
                <a:cs typeface="Arial" pitchFamily="34" charset="0"/>
              </a:rPr>
              <a:t>Musicalización</a:t>
            </a:r>
            <a:r>
              <a:rPr lang="es-ES" sz="3000" dirty="0" smtClean="0">
                <a:latin typeface="Arial" pitchFamily="34" charset="0"/>
                <a:cs typeface="Arial" pitchFamily="34" charset="0"/>
              </a:rPr>
              <a:t>: Victoria García </a:t>
            </a:r>
            <a:r>
              <a:rPr lang="es-ES" sz="3000" dirty="0" err="1" smtClean="0">
                <a:latin typeface="Arial" pitchFamily="34" charset="0"/>
                <a:cs typeface="Arial" pitchFamily="34" charset="0"/>
              </a:rPr>
              <a:t>Wierna</a:t>
            </a:r>
            <a:r>
              <a:rPr lang="es-ES" sz="3000" dirty="0" smtClean="0">
                <a:latin typeface="Arial" pitchFamily="34" charset="0"/>
                <a:cs typeface="Arial" pitchFamily="34" charset="0"/>
              </a:rPr>
              <a:t>, Jimena </a:t>
            </a:r>
            <a:r>
              <a:rPr lang="es-ES" sz="3000" dirty="0" err="1" smtClean="0">
                <a:latin typeface="Arial" pitchFamily="34" charset="0"/>
                <a:cs typeface="Arial" pitchFamily="34" charset="0"/>
              </a:rPr>
              <a:t>Ferrario</a:t>
            </a:r>
            <a:r>
              <a:rPr lang="es-ES" sz="3000" dirty="0" smtClean="0">
                <a:latin typeface="Arial" pitchFamily="34" charset="0"/>
                <a:cs typeface="Arial" pitchFamily="34" charset="0"/>
              </a:rPr>
              <a:t>.</a:t>
            </a:r>
          </a:p>
          <a:p>
            <a:pPr>
              <a:buNone/>
            </a:pPr>
            <a:r>
              <a:rPr lang="es-ES" sz="3000" b="1" u="sng" dirty="0" smtClean="0">
                <a:latin typeface="Arial" pitchFamily="34" charset="0"/>
                <a:cs typeface="Arial" pitchFamily="34" charset="0"/>
              </a:rPr>
              <a:t>Locución</a:t>
            </a:r>
            <a:r>
              <a:rPr lang="es-ES" sz="3000" dirty="0" smtClean="0">
                <a:latin typeface="Arial" pitchFamily="34" charset="0"/>
                <a:cs typeface="Arial" pitchFamily="34" charset="0"/>
              </a:rPr>
              <a:t>: Jesús Martínez.</a:t>
            </a:r>
          </a:p>
          <a:p>
            <a:pPr>
              <a:buNone/>
            </a:pPr>
            <a:r>
              <a:rPr lang="es-ES" sz="3000" b="1" u="sng" dirty="0" smtClean="0">
                <a:latin typeface="Arial" pitchFamily="34" charset="0"/>
                <a:cs typeface="Arial" pitchFamily="34" charset="0"/>
              </a:rPr>
              <a:t>Conducción</a:t>
            </a:r>
            <a:r>
              <a:rPr lang="es-ES" sz="3000" dirty="0" smtClean="0">
                <a:latin typeface="Arial" pitchFamily="34" charset="0"/>
                <a:cs typeface="Arial" pitchFamily="34" charset="0"/>
              </a:rPr>
              <a:t>: Karen </a:t>
            </a:r>
            <a:r>
              <a:rPr lang="es-ES" sz="3000" dirty="0" err="1" smtClean="0">
                <a:latin typeface="Arial" pitchFamily="34" charset="0"/>
                <a:cs typeface="Arial" pitchFamily="34" charset="0"/>
              </a:rPr>
              <a:t>Saiquita</a:t>
            </a:r>
            <a:r>
              <a:rPr lang="es-ES" sz="3000" dirty="0" smtClean="0">
                <a:latin typeface="Arial" pitchFamily="34" charset="0"/>
                <a:cs typeface="Arial" pitchFamily="34" charset="0"/>
              </a:rPr>
              <a:t>, Ignacio </a:t>
            </a:r>
            <a:r>
              <a:rPr lang="es-ES" sz="3000" dirty="0" err="1" smtClean="0">
                <a:latin typeface="Arial" pitchFamily="34" charset="0"/>
                <a:cs typeface="Arial" pitchFamily="34" charset="0"/>
              </a:rPr>
              <a:t>Zerda</a:t>
            </a:r>
            <a:r>
              <a:rPr lang="es-ES" sz="3000" dirty="0" smtClean="0">
                <a:latin typeface="Arial" pitchFamily="34" charset="0"/>
                <a:cs typeface="Arial" pitchFamily="34" charset="0"/>
              </a:rPr>
              <a:t>.</a:t>
            </a:r>
          </a:p>
          <a:p>
            <a:pPr>
              <a:buNone/>
            </a:pPr>
            <a:r>
              <a:rPr lang="es-ES" sz="3000" b="1" u="sng" dirty="0" smtClean="0">
                <a:latin typeface="Arial" pitchFamily="34" charset="0"/>
                <a:cs typeface="Arial" pitchFamily="34" charset="0"/>
              </a:rPr>
              <a:t>Guión</a:t>
            </a:r>
            <a:r>
              <a:rPr lang="es-ES" sz="3000" dirty="0" smtClean="0">
                <a:latin typeface="Arial" pitchFamily="34" charset="0"/>
                <a:cs typeface="Arial" pitchFamily="34" charset="0"/>
              </a:rPr>
              <a:t>: Fernando Urbano, Victoria García </a:t>
            </a:r>
            <a:r>
              <a:rPr lang="es-ES" sz="3000" dirty="0" err="1" smtClean="0">
                <a:latin typeface="Arial" pitchFamily="34" charset="0"/>
                <a:cs typeface="Arial" pitchFamily="34" charset="0"/>
              </a:rPr>
              <a:t>Wierna</a:t>
            </a:r>
            <a:r>
              <a:rPr lang="es-ES" sz="3000" dirty="0" smtClean="0">
                <a:latin typeface="Arial" pitchFamily="34" charset="0"/>
                <a:cs typeface="Arial" pitchFamily="34" charset="0"/>
              </a:rPr>
              <a:t>, Karen </a:t>
            </a:r>
            <a:r>
              <a:rPr lang="es-ES" sz="3000" dirty="0" err="1" smtClean="0">
                <a:latin typeface="Arial" pitchFamily="34" charset="0"/>
                <a:cs typeface="Arial" pitchFamily="34" charset="0"/>
              </a:rPr>
              <a:t>Saiquita</a:t>
            </a:r>
            <a:r>
              <a:rPr lang="es-ES" sz="3000" dirty="0" smtClean="0">
                <a:latin typeface="Arial" pitchFamily="34" charset="0"/>
                <a:cs typeface="Arial" pitchFamily="34" charset="0"/>
              </a:rPr>
              <a:t>, Jesús Martínez.</a:t>
            </a:r>
          </a:p>
          <a:p>
            <a:pPr>
              <a:buNone/>
            </a:pPr>
            <a:r>
              <a:rPr lang="es-ES" sz="3000" b="1" u="sng" dirty="0" smtClean="0">
                <a:latin typeface="Arial" pitchFamily="34" charset="0"/>
                <a:cs typeface="Arial" pitchFamily="34" charset="0"/>
              </a:rPr>
              <a:t>Fotografías</a:t>
            </a:r>
            <a:r>
              <a:rPr lang="es-ES" sz="3000" dirty="0" smtClean="0">
                <a:latin typeface="Arial" pitchFamily="34" charset="0"/>
                <a:cs typeface="Arial" pitchFamily="34" charset="0"/>
              </a:rPr>
              <a:t>: Jimena </a:t>
            </a:r>
            <a:r>
              <a:rPr lang="es-ES" sz="3000" dirty="0" err="1" smtClean="0">
                <a:latin typeface="Arial" pitchFamily="34" charset="0"/>
                <a:cs typeface="Arial" pitchFamily="34" charset="0"/>
              </a:rPr>
              <a:t>Ferrario</a:t>
            </a:r>
            <a:r>
              <a:rPr lang="es-ES" sz="3000" dirty="0" smtClean="0">
                <a:latin typeface="Arial" pitchFamily="34" charset="0"/>
                <a:cs typeface="Arial" pitchFamily="34" charset="0"/>
              </a:rPr>
              <a:t>, Ignacio </a:t>
            </a:r>
            <a:r>
              <a:rPr lang="es-ES" sz="3000" dirty="0" err="1" smtClean="0">
                <a:latin typeface="Arial" pitchFamily="34" charset="0"/>
                <a:cs typeface="Arial" pitchFamily="34" charset="0"/>
              </a:rPr>
              <a:t>Zerda</a:t>
            </a:r>
            <a:r>
              <a:rPr lang="es-ES" sz="3000" dirty="0" smtClean="0">
                <a:latin typeface="Arial" pitchFamily="34" charset="0"/>
                <a:cs typeface="Arial" pitchFamily="34" charset="0"/>
              </a:rPr>
              <a:t>.</a:t>
            </a:r>
          </a:p>
          <a:p>
            <a:pPr>
              <a:buNone/>
            </a:pPr>
            <a:endParaRPr lang="en-US" dirty="0"/>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ES" sz="3200" b="1" u="sng" dirty="0" smtClean="0">
                <a:latin typeface="Arial" pitchFamily="34" charset="0"/>
                <a:cs typeface="Arial" pitchFamily="34" charset="0"/>
              </a:rPr>
              <a:t>Fotos </a:t>
            </a:r>
            <a:endParaRPr lang="en-US" sz="3200" b="1" u="sng" dirty="0">
              <a:latin typeface="Arial" pitchFamily="34" charset="0"/>
              <a:cs typeface="Arial" pitchFamily="34" charset="0"/>
            </a:endParaRPr>
          </a:p>
        </p:txBody>
      </p:sp>
      <p:pic>
        <p:nvPicPr>
          <p:cNvPr id="4" name="3 Marcador de contenido" descr="20151107_170608.jpg"/>
          <p:cNvPicPr>
            <a:picLocks noGrp="1" noChangeAspect="1"/>
          </p:cNvPicPr>
          <p:nvPr>
            <p:ph idx="1"/>
          </p:nvPr>
        </p:nvPicPr>
        <p:blipFill>
          <a:blip r:embed="rId2" cstate="print"/>
          <a:stretch>
            <a:fillRect/>
          </a:stretch>
        </p:blipFill>
        <p:spPr>
          <a:xfrm>
            <a:off x="214282" y="1571613"/>
            <a:ext cx="3071834" cy="38576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4 Imagen" descr="20151107_170629.jpg"/>
          <p:cNvPicPr>
            <a:picLocks noChangeAspect="1"/>
          </p:cNvPicPr>
          <p:nvPr/>
        </p:nvPicPr>
        <p:blipFill>
          <a:blip r:embed="rId3" cstate="print"/>
          <a:stretch>
            <a:fillRect/>
          </a:stretch>
        </p:blipFill>
        <p:spPr>
          <a:xfrm>
            <a:off x="3428992" y="1643050"/>
            <a:ext cx="5524506" cy="37862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39784"/>
          </a:xfrm>
        </p:spPr>
        <p:style>
          <a:lnRef idx="3">
            <a:schemeClr val="lt1"/>
          </a:lnRef>
          <a:fillRef idx="1">
            <a:schemeClr val="accent5"/>
          </a:fillRef>
          <a:effectRef idx="1">
            <a:schemeClr val="accent5"/>
          </a:effectRef>
          <a:fontRef idx="minor">
            <a:schemeClr val="lt1"/>
          </a:fontRef>
        </p:style>
        <p:txBody>
          <a:bodyPr>
            <a:normAutofit/>
          </a:bodyPr>
          <a:lstStyle/>
          <a:p>
            <a:r>
              <a:rPr lang="es-ES" sz="2800" dirty="0" smtClean="0">
                <a:latin typeface="Arial" pitchFamily="34" charset="0"/>
                <a:cs typeface="Arial" pitchFamily="34" charset="0"/>
              </a:rPr>
              <a:t>Acá estamos en pleno proceso de grabación</a:t>
            </a:r>
            <a:endParaRPr lang="en-US" sz="2800" dirty="0">
              <a:latin typeface="Arial" pitchFamily="34" charset="0"/>
              <a:cs typeface="Arial" pitchFamily="34" charset="0"/>
            </a:endParaRPr>
          </a:p>
        </p:txBody>
      </p:sp>
      <p:pic>
        <p:nvPicPr>
          <p:cNvPr id="4" name="3 Marcador de contenido" descr="20151107_172816.jpg"/>
          <p:cNvPicPr>
            <a:picLocks noGrp="1" noChangeAspect="1"/>
          </p:cNvPicPr>
          <p:nvPr>
            <p:ph idx="1"/>
          </p:nvPr>
        </p:nvPicPr>
        <p:blipFill>
          <a:blip r:embed="rId2" cstate="print"/>
          <a:stretch>
            <a:fillRect/>
          </a:stretch>
        </p:blipFill>
        <p:spPr>
          <a:xfrm>
            <a:off x="214282" y="1214422"/>
            <a:ext cx="4224854" cy="3168641"/>
          </a:xfrm>
          <a:prstGeom prst="ellipse">
            <a:avLst/>
          </a:prstGeom>
          <a:ln>
            <a:noFill/>
          </a:ln>
          <a:effectLst>
            <a:softEdge rad="112500"/>
          </a:effectLst>
        </p:spPr>
      </p:pic>
      <p:pic>
        <p:nvPicPr>
          <p:cNvPr id="5" name="4 Imagen" descr="20151107_172826.jpg"/>
          <p:cNvPicPr>
            <a:picLocks noChangeAspect="1"/>
          </p:cNvPicPr>
          <p:nvPr/>
        </p:nvPicPr>
        <p:blipFill>
          <a:blip r:embed="rId3" cstate="print"/>
          <a:stretch>
            <a:fillRect/>
          </a:stretch>
        </p:blipFill>
        <p:spPr>
          <a:xfrm>
            <a:off x="4572000" y="1142984"/>
            <a:ext cx="4000495" cy="3000371"/>
          </a:xfrm>
          <a:prstGeom prst="ellipse">
            <a:avLst/>
          </a:prstGeom>
          <a:ln>
            <a:noFill/>
          </a:ln>
          <a:effectLst>
            <a:softEdge rad="112500"/>
          </a:effectLst>
        </p:spPr>
      </p:pic>
      <p:pic>
        <p:nvPicPr>
          <p:cNvPr id="6" name="5 Imagen" descr="20151107_183406.jpg"/>
          <p:cNvPicPr>
            <a:picLocks noChangeAspect="1"/>
          </p:cNvPicPr>
          <p:nvPr/>
        </p:nvPicPr>
        <p:blipFill>
          <a:blip r:embed="rId4" cstate="print"/>
          <a:stretch>
            <a:fillRect/>
          </a:stretch>
        </p:blipFill>
        <p:spPr>
          <a:xfrm>
            <a:off x="214282" y="4429132"/>
            <a:ext cx="3143240" cy="214314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6 Imagen" descr="20151107_183455.jpg"/>
          <p:cNvPicPr>
            <a:picLocks noChangeAspect="1"/>
          </p:cNvPicPr>
          <p:nvPr/>
        </p:nvPicPr>
        <p:blipFill>
          <a:blip r:embed="rId5" cstate="print"/>
          <a:stretch>
            <a:fillRect/>
          </a:stretch>
        </p:blipFill>
        <p:spPr>
          <a:xfrm>
            <a:off x="6072198" y="4214818"/>
            <a:ext cx="2500330" cy="19288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7 Imagen" descr="20151107_185408.jpg"/>
          <p:cNvPicPr>
            <a:picLocks noChangeAspect="1"/>
          </p:cNvPicPr>
          <p:nvPr/>
        </p:nvPicPr>
        <p:blipFill>
          <a:blip r:embed="rId6" cstate="print"/>
          <a:stretch>
            <a:fillRect/>
          </a:stretch>
        </p:blipFill>
        <p:spPr>
          <a:xfrm>
            <a:off x="3428992" y="4500570"/>
            <a:ext cx="2571736" cy="19288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20151107_185427.jpg"/>
          <p:cNvPicPr>
            <a:picLocks noGrp="1" noChangeAspect="1"/>
          </p:cNvPicPr>
          <p:nvPr>
            <p:ph idx="1"/>
          </p:nvPr>
        </p:nvPicPr>
        <p:blipFill>
          <a:blip r:embed="rId2" cstate="print"/>
          <a:stretch>
            <a:fillRect/>
          </a:stretch>
        </p:blipFill>
        <p:spPr>
          <a:xfrm>
            <a:off x="214282" y="285728"/>
            <a:ext cx="3891509" cy="2918632"/>
          </a:xfrm>
          <a:prstGeom prst="rect">
            <a:avLst/>
          </a:prstGeom>
          <a:ln>
            <a:noFill/>
          </a:ln>
          <a:effectLst>
            <a:softEdge rad="112500"/>
          </a:effectLst>
        </p:spPr>
      </p:pic>
      <p:pic>
        <p:nvPicPr>
          <p:cNvPr id="5" name="4 Imagen" descr="20151107_185508.jpg"/>
          <p:cNvPicPr>
            <a:picLocks noChangeAspect="1"/>
          </p:cNvPicPr>
          <p:nvPr/>
        </p:nvPicPr>
        <p:blipFill>
          <a:blip r:embed="rId3" cstate="print"/>
          <a:stretch>
            <a:fillRect/>
          </a:stretch>
        </p:blipFill>
        <p:spPr>
          <a:xfrm>
            <a:off x="4500562" y="285728"/>
            <a:ext cx="4071934" cy="3053951"/>
          </a:xfrm>
          <a:prstGeom prst="rect">
            <a:avLst/>
          </a:prstGeom>
          <a:ln>
            <a:noFill/>
          </a:ln>
          <a:effectLst>
            <a:softEdge rad="112500"/>
          </a:effectLst>
        </p:spPr>
      </p:pic>
      <p:pic>
        <p:nvPicPr>
          <p:cNvPr id="6" name="5 Imagen" descr="20151107_185343.jpg"/>
          <p:cNvPicPr>
            <a:picLocks noChangeAspect="1"/>
          </p:cNvPicPr>
          <p:nvPr/>
        </p:nvPicPr>
        <p:blipFill>
          <a:blip r:embed="rId4" cstate="print"/>
          <a:stretch>
            <a:fillRect/>
          </a:stretch>
        </p:blipFill>
        <p:spPr>
          <a:xfrm>
            <a:off x="4572000" y="3500438"/>
            <a:ext cx="4000496" cy="3000372"/>
          </a:xfrm>
          <a:prstGeom prst="rect">
            <a:avLst/>
          </a:prstGeom>
          <a:ln>
            <a:noFill/>
          </a:ln>
          <a:effectLst>
            <a:softEdge rad="112500"/>
          </a:effectLst>
        </p:spPr>
      </p:pic>
      <p:pic>
        <p:nvPicPr>
          <p:cNvPr id="7" name="6 Imagen" descr="20151107_191435.jpg"/>
          <p:cNvPicPr>
            <a:picLocks noChangeAspect="1"/>
          </p:cNvPicPr>
          <p:nvPr/>
        </p:nvPicPr>
        <p:blipFill>
          <a:blip r:embed="rId5" cstate="print"/>
          <a:stretch>
            <a:fillRect/>
          </a:stretch>
        </p:blipFill>
        <p:spPr>
          <a:xfrm>
            <a:off x="357157" y="3571876"/>
            <a:ext cx="3905277" cy="2928958"/>
          </a:xfrm>
          <a:prstGeom prst="rect">
            <a:avLst/>
          </a:prstGeom>
          <a:ln>
            <a:noFill/>
          </a:ln>
          <a:effectLst>
            <a:softEdge rad="112500"/>
          </a:effectLst>
        </p:spPr>
      </p:pic>
    </p:spTree>
  </p:cSld>
  <p:clrMapOvr>
    <a:masterClrMapping/>
  </p:clrMapOvr>
  <p:transition spd="slow">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s-ES" dirty="0" smtClean="0"/>
              <a:t>Las otras protagonistas…</a:t>
            </a:r>
            <a:endParaRPr lang="en-US" dirty="0"/>
          </a:p>
        </p:txBody>
      </p:sp>
      <p:pic>
        <p:nvPicPr>
          <p:cNvPr id="4" name="3 Marcador de contenido" descr="20151107_190438.jpg"/>
          <p:cNvPicPr>
            <a:picLocks noGrp="1" noChangeAspect="1"/>
          </p:cNvPicPr>
          <p:nvPr>
            <p:ph idx="1"/>
          </p:nvPr>
        </p:nvPicPr>
        <p:blipFill>
          <a:blip r:embed="rId2" cstate="print"/>
          <a:stretch>
            <a:fillRect/>
          </a:stretch>
        </p:blipFill>
        <p:spPr>
          <a:xfrm>
            <a:off x="642910" y="1500174"/>
            <a:ext cx="3415224" cy="25614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4 Imagen" descr="20151108_010910.jpg"/>
          <p:cNvPicPr>
            <a:picLocks noChangeAspect="1"/>
          </p:cNvPicPr>
          <p:nvPr/>
        </p:nvPicPr>
        <p:blipFill>
          <a:blip r:embed="rId3" cstate="print"/>
          <a:stretch>
            <a:fillRect/>
          </a:stretch>
        </p:blipFill>
        <p:spPr>
          <a:xfrm>
            <a:off x="4572000" y="1500174"/>
            <a:ext cx="3857634" cy="5143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5 Imagen" descr="20151108_020518.jpg"/>
          <p:cNvPicPr>
            <a:picLocks noChangeAspect="1"/>
          </p:cNvPicPr>
          <p:nvPr/>
        </p:nvPicPr>
        <p:blipFill>
          <a:blip r:embed="rId4" cstate="print"/>
          <a:stretch>
            <a:fillRect/>
          </a:stretch>
        </p:blipFill>
        <p:spPr>
          <a:xfrm>
            <a:off x="714348" y="4214818"/>
            <a:ext cx="3071816" cy="25003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s-ES" sz="2800" dirty="0" smtClean="0">
                <a:latin typeface="Arial" pitchFamily="34" charset="0"/>
                <a:cs typeface="Arial" pitchFamily="34" charset="0"/>
              </a:rPr>
              <a:t>REFLEXIONES SOBRE LA REALIZACIÓN DEL TRABAJO RADIAL </a:t>
            </a:r>
            <a:endParaRPr lang="en-US" sz="2800" dirty="0">
              <a:latin typeface="Arial" pitchFamily="34" charset="0"/>
              <a:cs typeface="Arial" pitchFamily="34" charset="0"/>
            </a:endParaRPr>
          </a:p>
        </p:txBody>
      </p:sp>
      <p:sp>
        <p:nvSpPr>
          <p:cNvPr id="3" name="2 Marcador de contenido"/>
          <p:cNvSpPr>
            <a:spLocks noGrp="1"/>
          </p:cNvSpPr>
          <p:nvPr>
            <p:ph idx="1"/>
          </p:nvPr>
        </p:nvSpPr>
        <p:spPr/>
        <p:txBody>
          <a:bodyPr/>
          <a:lstStyle/>
          <a:p>
            <a:pPr algn="just"/>
            <a:r>
              <a:rPr lang="es-ES" b="1" dirty="0" smtClean="0">
                <a:ln w="17780" cmpd="sng">
                  <a:solidFill>
                    <a:schemeClr val="accent1">
                      <a:tint val="3000"/>
                    </a:schemeClr>
                  </a:solidFill>
                  <a:prstDash val="solid"/>
                  <a:miter lim="800000"/>
                </a:ln>
                <a:effectLst>
                  <a:outerShdw blurRad="55000" dist="50800" dir="5400000" algn="tl">
                    <a:srgbClr val="000000">
                      <a:alpha val="33000"/>
                    </a:srgbClr>
                  </a:outerShdw>
                </a:effectLst>
              </a:rPr>
              <a:t>La dinámica grupal representó un desafío de organización: </a:t>
            </a:r>
          </a:p>
          <a:p>
            <a:pPr marL="514350" indent="-514350" algn="just">
              <a:buFont typeface="Wingdings" pitchFamily="2" charset="2"/>
              <a:buChar char="Ø"/>
            </a:pPr>
            <a:r>
              <a:rPr lang="es-ES" dirty="0" smtClean="0"/>
              <a:t>Demandó la proyección de etapas, cada una con diferentes complejidades</a:t>
            </a:r>
          </a:p>
          <a:p>
            <a:pPr marL="514350" indent="-514350" algn="just">
              <a:buFont typeface="Wingdings" pitchFamily="2" charset="2"/>
              <a:buChar char="Ø"/>
            </a:pPr>
            <a:r>
              <a:rPr lang="es-ES" dirty="0" smtClean="0"/>
              <a:t> </a:t>
            </a:r>
            <a:r>
              <a:rPr lang="es-ES" dirty="0"/>
              <a:t>D</a:t>
            </a:r>
            <a:r>
              <a:rPr lang="es-ES" dirty="0" smtClean="0"/>
              <a:t>ivisión de tareas </a:t>
            </a:r>
          </a:p>
          <a:p>
            <a:pPr marL="514350" indent="-514350" algn="just">
              <a:buFont typeface="Wingdings" pitchFamily="2" charset="2"/>
              <a:buChar char="Ø"/>
            </a:pPr>
            <a:r>
              <a:rPr lang="es-ES" dirty="0"/>
              <a:t>A</a:t>
            </a:r>
            <a:r>
              <a:rPr lang="es-ES" dirty="0" smtClean="0"/>
              <a:t>comodar tiempos </a:t>
            </a:r>
          </a:p>
          <a:p>
            <a:pPr marL="514350" indent="-514350" algn="just">
              <a:buFont typeface="Wingdings" pitchFamily="2" charset="2"/>
              <a:buChar char="Ø"/>
            </a:pPr>
            <a:r>
              <a:rPr lang="es-ES" dirty="0"/>
              <a:t>C</a:t>
            </a:r>
            <a:r>
              <a:rPr lang="es-ES" dirty="0" smtClean="0"/>
              <a:t>oncretar acuerdos para avanzar en el desarrollo del trabajo.</a:t>
            </a:r>
            <a:endParaRPr lang="en-US" dirty="0"/>
          </a:p>
        </p:txBody>
      </p:sp>
    </p:spTree>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1479"/>
            <a:ext cx="8229600" cy="5143537"/>
          </a:xfrm>
        </p:spPr>
        <p:txBody>
          <a:bodyPr>
            <a:normAutofit lnSpcReduction="10000"/>
          </a:bodyPr>
          <a:lstStyle/>
          <a:p>
            <a:r>
              <a:rPr lang="es-E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U</a:t>
            </a:r>
            <a:r>
              <a:rPr lang="es-E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 desafío creativo, porque tuvimos que</a:t>
            </a:r>
            <a:r>
              <a:rPr lang="es-ES" dirty="0" smtClean="0">
                <a:solidFill>
                  <a:schemeClr val="tx1">
                    <a:lumMod val="75000"/>
                    <a:lumOff val="25000"/>
                  </a:schemeClr>
                </a:solidFill>
              </a:rPr>
              <a:t>:</a:t>
            </a:r>
          </a:p>
          <a:p>
            <a:pPr>
              <a:buNone/>
            </a:pPr>
            <a:endParaRPr lang="es-ES" dirty="0" smtClean="0">
              <a:solidFill>
                <a:schemeClr val="tx1">
                  <a:lumMod val="75000"/>
                  <a:lumOff val="25000"/>
                </a:schemeClr>
              </a:solidFill>
            </a:endParaRPr>
          </a:p>
          <a:p>
            <a:pPr lvl="1">
              <a:buFont typeface="Wingdings" pitchFamily="2" charset="2"/>
              <a:buChar char="Ø"/>
            </a:pPr>
            <a:r>
              <a:rPr lang="es-ES" dirty="0" smtClean="0">
                <a:solidFill>
                  <a:schemeClr val="tx1">
                    <a:lumMod val="75000"/>
                    <a:lumOff val="25000"/>
                  </a:schemeClr>
                </a:solidFill>
              </a:rPr>
              <a:t> Indagar fuentes históricas sobre:</a:t>
            </a:r>
          </a:p>
          <a:p>
            <a:pPr lvl="2">
              <a:buFont typeface="Wingdings" pitchFamily="2" charset="2"/>
              <a:buChar char="v"/>
            </a:pPr>
            <a:r>
              <a:rPr lang="es-ES" dirty="0" smtClean="0">
                <a:solidFill>
                  <a:schemeClr val="tx1">
                    <a:lumMod val="75000"/>
                    <a:lumOff val="25000"/>
                  </a:schemeClr>
                </a:solidFill>
              </a:rPr>
              <a:t>Los hechos descriptos</a:t>
            </a:r>
          </a:p>
          <a:p>
            <a:pPr lvl="2">
              <a:buFont typeface="Wingdings" pitchFamily="2" charset="2"/>
              <a:buChar char="v"/>
            </a:pPr>
            <a:r>
              <a:rPr lang="es-ES" dirty="0" smtClean="0">
                <a:solidFill>
                  <a:schemeClr val="tx1">
                    <a:lumMod val="75000"/>
                    <a:lumOff val="25000"/>
                  </a:schemeClr>
                </a:solidFill>
              </a:rPr>
              <a:t>La música de la época</a:t>
            </a:r>
          </a:p>
          <a:p>
            <a:pPr lvl="2">
              <a:buFont typeface="Wingdings" pitchFamily="2" charset="2"/>
              <a:buChar char="v"/>
            </a:pPr>
            <a:r>
              <a:rPr lang="es-ES" dirty="0" smtClean="0">
                <a:solidFill>
                  <a:schemeClr val="tx1">
                    <a:lumMod val="75000"/>
                    <a:lumOff val="25000"/>
                  </a:schemeClr>
                </a:solidFill>
              </a:rPr>
              <a:t>Costumbres </a:t>
            </a:r>
          </a:p>
          <a:p>
            <a:pPr lvl="2">
              <a:buFont typeface="Wingdings" pitchFamily="2" charset="2"/>
              <a:buChar char="v"/>
            </a:pPr>
            <a:r>
              <a:rPr lang="es-ES" dirty="0" smtClean="0">
                <a:solidFill>
                  <a:schemeClr val="tx1">
                    <a:lumMod val="75000"/>
                    <a:lumOff val="25000"/>
                  </a:schemeClr>
                </a:solidFill>
              </a:rPr>
              <a:t>El carácter contemporáneo de algunos inventos</a:t>
            </a:r>
          </a:p>
          <a:p>
            <a:pPr lvl="1">
              <a:buFont typeface="Wingdings" pitchFamily="2" charset="2"/>
              <a:buChar char="Ø"/>
            </a:pPr>
            <a:r>
              <a:rPr lang="es-ES" dirty="0" smtClean="0">
                <a:solidFill>
                  <a:schemeClr val="tx1">
                    <a:lumMod val="75000"/>
                    <a:lumOff val="25000"/>
                  </a:schemeClr>
                </a:solidFill>
              </a:rPr>
              <a:t>Componer el guión del programa</a:t>
            </a:r>
          </a:p>
          <a:p>
            <a:pPr lvl="1">
              <a:buFont typeface="Wingdings" pitchFamily="2" charset="2"/>
              <a:buChar char="Ø"/>
            </a:pPr>
            <a:r>
              <a:rPr lang="es-ES" dirty="0" smtClean="0">
                <a:solidFill>
                  <a:schemeClr val="tx1">
                    <a:lumMod val="75000"/>
                    <a:lumOff val="25000"/>
                  </a:schemeClr>
                </a:solidFill>
              </a:rPr>
              <a:t>Componer los pregones</a:t>
            </a:r>
          </a:p>
          <a:p>
            <a:pPr lvl="1">
              <a:buFont typeface="Wingdings" pitchFamily="2" charset="2"/>
              <a:buChar char="Ø"/>
            </a:pPr>
            <a:r>
              <a:rPr lang="es-ES" dirty="0" smtClean="0">
                <a:solidFill>
                  <a:schemeClr val="tx1">
                    <a:lumMod val="75000"/>
                    <a:lumOff val="25000"/>
                  </a:schemeClr>
                </a:solidFill>
              </a:rPr>
              <a:t>Situarnos en un universo cultural diferente pero con el que mantenemos nexos de identidad.</a:t>
            </a:r>
          </a:p>
          <a:p>
            <a:endParaRPr lang="en-US" dirty="0">
              <a:solidFill>
                <a:schemeClr val="tx1">
                  <a:lumMod val="75000"/>
                  <a:lumOff val="25000"/>
                </a:schemeClr>
              </a:solidFill>
            </a:endParaRPr>
          </a:p>
        </p:txBody>
      </p:sp>
    </p:spTree>
  </p:cSld>
  <p:clrMapOvr>
    <a:masterClrMapping/>
  </p:clrMapOvr>
  <p:transition spd="slow">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85728"/>
            <a:ext cx="8229600" cy="6072230"/>
          </a:xfrm>
        </p:spPr>
        <p:txBody>
          <a:bodyPr>
            <a:normAutofit fontScale="92500" lnSpcReduction="10000"/>
          </a:bodyPr>
          <a:lstStyle/>
          <a:p>
            <a:r>
              <a:rPr lang="es-ES" b="1" dirty="0" smtClean="0">
                <a:ln w="17780" cmpd="sng">
                  <a:solidFill>
                    <a:srgbClr val="FFFFFF"/>
                  </a:solidFill>
                  <a:prstDash val="solid"/>
                  <a:miter lim="800000"/>
                </a:ln>
                <a:effectLst>
                  <a:outerShdw blurRad="50800" algn="tl" rotWithShape="0">
                    <a:srgbClr val="000000"/>
                  </a:outerShdw>
                </a:effectLst>
              </a:rPr>
              <a:t>Un desafío logístico:</a:t>
            </a:r>
          </a:p>
          <a:p>
            <a:pPr lvl="1" algn="just">
              <a:buFont typeface="Wingdings" pitchFamily="2" charset="2"/>
              <a:buChar char="Ø"/>
            </a:pPr>
            <a:r>
              <a:rPr lang="es-ES" dirty="0" smtClean="0"/>
              <a:t>Debimos familiarizarnos con tecnología y el manejo de diversos programas informáticos a los fines de:</a:t>
            </a:r>
          </a:p>
          <a:p>
            <a:pPr lvl="2" algn="just">
              <a:buFont typeface="Wingdings" pitchFamily="2" charset="2"/>
              <a:buChar char="v"/>
            </a:pPr>
            <a:r>
              <a:rPr lang="es-ES" dirty="0" smtClean="0"/>
              <a:t> Grabar el programa de radio: Sólo teníamos un micrófono, y la computadora una única entrada de audio, lo que significaba que los locutores del programa debían grabar sus voces sin poder escuchar la música y los sonidos que habíamos decidido incorporar.</a:t>
            </a:r>
          </a:p>
          <a:p>
            <a:pPr lvl="2" algn="just">
              <a:buFont typeface="Wingdings" pitchFamily="2" charset="2"/>
              <a:buChar char="v"/>
            </a:pPr>
            <a:r>
              <a:rPr lang="es-ES" dirty="0"/>
              <a:t> E</a:t>
            </a:r>
            <a:r>
              <a:rPr lang="es-ES" dirty="0" smtClean="0"/>
              <a:t>ditar el audio completo: El trabajo de edición fue arduo y el uso del programa </a:t>
            </a:r>
            <a:r>
              <a:rPr lang="es-ES" b="1" dirty="0" err="1" smtClean="0"/>
              <a:t>Audacity</a:t>
            </a:r>
            <a:r>
              <a:rPr lang="es-ES" b="1" dirty="0" smtClean="0"/>
              <a:t> </a:t>
            </a:r>
            <a:r>
              <a:rPr lang="es-ES" dirty="0" smtClean="0"/>
              <a:t>imprescindible. Fue necesario para:</a:t>
            </a:r>
          </a:p>
          <a:p>
            <a:pPr lvl="3">
              <a:buFont typeface="Courier New" pitchFamily="49" charset="0"/>
              <a:buChar char="o"/>
            </a:pPr>
            <a:r>
              <a:rPr lang="es-ES" dirty="0" smtClean="0"/>
              <a:t>Amplificar voces</a:t>
            </a:r>
          </a:p>
          <a:p>
            <a:pPr lvl="3">
              <a:buFont typeface="Courier New" pitchFamily="49" charset="0"/>
              <a:buChar char="o"/>
            </a:pPr>
            <a:r>
              <a:rPr lang="es-ES" dirty="0" smtClean="0"/>
              <a:t>Eliminar ruidos ambientales</a:t>
            </a:r>
          </a:p>
          <a:p>
            <a:pPr lvl="3">
              <a:buFont typeface="Courier New" pitchFamily="49" charset="0"/>
              <a:buChar char="o"/>
            </a:pPr>
            <a:r>
              <a:rPr lang="es-ES" dirty="0" smtClean="0"/>
              <a:t>Superponer las pistas de audios que incluían voces, sonidos, y temas musicales</a:t>
            </a:r>
          </a:p>
          <a:p>
            <a:pPr lvl="3">
              <a:buFont typeface="Courier New" pitchFamily="49" charset="0"/>
              <a:buChar char="o"/>
            </a:pPr>
            <a:r>
              <a:rPr lang="es-ES" dirty="0" smtClean="0"/>
              <a:t>Definir la cronología del programa</a:t>
            </a:r>
          </a:p>
          <a:p>
            <a:pPr lvl="1">
              <a:buFont typeface="Wingdings" pitchFamily="2" charset="2"/>
              <a:buChar char="Ø"/>
            </a:pPr>
            <a:r>
              <a:rPr lang="es-ES" dirty="0" smtClean="0"/>
              <a:t>Organizar nuestros tiempos para grabar y editar</a:t>
            </a:r>
          </a:p>
          <a:p>
            <a:pPr>
              <a:buFont typeface="Wingdings" pitchFamily="2" charset="2"/>
              <a:buChar char="Ø"/>
            </a:pPr>
            <a:endParaRPr lang="en-US" dirty="0"/>
          </a:p>
        </p:txBody>
      </p:sp>
    </p:spTree>
  </p:cSld>
  <p:clrMapOvr>
    <a:masterClrMapping/>
  </p:clrMapOvr>
  <p:transition spd="slow">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s-ES" dirty="0" smtClean="0"/>
              <a:t>VALORACIÓN DE LA CONSIGNA</a:t>
            </a:r>
            <a:endParaRPr lang="en-US" dirty="0"/>
          </a:p>
        </p:txBody>
      </p:sp>
      <p:sp>
        <p:nvSpPr>
          <p:cNvPr id="3" name="2 Marcador de contenido"/>
          <p:cNvSpPr>
            <a:spLocks noGrp="1"/>
          </p:cNvSpPr>
          <p:nvPr>
            <p:ph idx="1"/>
          </p:nvPr>
        </p:nvSpPr>
        <p:spPr/>
        <p:txBody>
          <a:bodyPr>
            <a:normAutofit fontScale="70000" lnSpcReduction="20000"/>
          </a:bodyPr>
          <a:lstStyle/>
          <a:p>
            <a:pPr algn="just">
              <a:buNone/>
            </a:pPr>
            <a:r>
              <a:rPr lang="es-ES" dirty="0" smtClean="0"/>
              <a:t>      La propuesta fue muy interesante porque nos permitió realizar una tarea colectiva muy compleja. Tuvimos que hacer una puesta común de ideas y acordar cuáles iban a formar parte del producto final. Para ello fue necesario escucharnos, considerar las propuestas de cada uno y valorar criterios. </a:t>
            </a:r>
          </a:p>
          <a:p>
            <a:pPr algn="just">
              <a:buNone/>
            </a:pPr>
            <a:endParaRPr lang="es-ES" dirty="0" smtClean="0"/>
          </a:p>
          <a:p>
            <a:pPr algn="just">
              <a:buNone/>
            </a:pPr>
            <a:r>
              <a:rPr lang="es-ES" dirty="0"/>
              <a:t> </a:t>
            </a:r>
            <a:r>
              <a:rPr lang="es-ES" dirty="0" smtClean="0"/>
              <a:t>    La consigna fue un desafío. Su carácter multidisciplinario y las múltiples posibilidades de trabajo que nos proporcionó pusieron en cuestión no sólo nuestros conocimientos sobre la materia, sino también nuestra creatividad.</a:t>
            </a:r>
          </a:p>
          <a:p>
            <a:pPr algn="just">
              <a:buNone/>
            </a:pPr>
            <a:endParaRPr lang="es-ES" dirty="0" smtClean="0"/>
          </a:p>
          <a:p>
            <a:pPr algn="just">
              <a:buNone/>
            </a:pPr>
            <a:r>
              <a:rPr lang="es-ES" dirty="0" smtClean="0"/>
              <a:t>      La originalidad de la propuesta representó una fuerza estimulante que nos alejó de los métodos tradicionales de producción y evaluación que siempre conducen a producciones escritas e individuales.</a:t>
            </a:r>
            <a:endParaRPr lang="en-US" dirty="0"/>
          </a:p>
        </p:txBody>
      </p:sp>
    </p:spTree>
  </p:cSld>
  <p:clrMapOvr>
    <a:masterClrMapping/>
  </p:clrMapOvr>
  <p:transition spd="slow">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dk1"/>
          </a:fillRef>
          <a:effectRef idx="1">
            <a:schemeClr val="dk1"/>
          </a:effectRef>
          <a:fontRef idx="minor">
            <a:schemeClr val="lt1"/>
          </a:fontRef>
        </p:style>
        <p:txBody>
          <a:bodyPr>
            <a:normAutofit/>
          </a:bodyPr>
          <a:lstStyle/>
          <a:p>
            <a:r>
              <a:rPr lang="es-ES" sz="2800" dirty="0" smtClean="0">
                <a:latin typeface="Arial" pitchFamily="34" charset="0"/>
                <a:cs typeface="Arial" pitchFamily="34" charset="0"/>
              </a:rPr>
              <a:t>BIBLIOGRAFÍA Y MATERIAL CONSULTADO</a:t>
            </a:r>
            <a:endParaRPr lang="en-US" sz="2800" dirty="0">
              <a:latin typeface="Arial" pitchFamily="34" charset="0"/>
              <a:cs typeface="Arial" pitchFamily="34" charset="0"/>
            </a:endParaRPr>
          </a:p>
        </p:txBody>
      </p:sp>
      <p:sp>
        <p:nvSpPr>
          <p:cNvPr id="3" name="2 Marcador de contenido"/>
          <p:cNvSpPr>
            <a:spLocks noGrp="1"/>
          </p:cNvSpPr>
          <p:nvPr>
            <p:ph idx="1"/>
          </p:nvPr>
        </p:nvSpPr>
        <p:spPr/>
        <p:txBody>
          <a:bodyPr>
            <a:normAutofit fontScale="85000" lnSpcReduction="20000"/>
          </a:bodyPr>
          <a:lstStyle/>
          <a:p>
            <a:r>
              <a:rPr lang="es-ES" b="1" i="1" dirty="0" smtClean="0"/>
              <a:t>Diccionario Enciclopédico Ilustrado</a:t>
            </a:r>
            <a:r>
              <a:rPr lang="es-ES" dirty="0" smtClean="0"/>
              <a:t>(1994), Buenos Aires, Ed. Oriente S.A.</a:t>
            </a:r>
          </a:p>
          <a:p>
            <a:r>
              <a:rPr lang="es-ES" dirty="0" smtClean="0"/>
              <a:t>Frías, Bernardo (1971), </a:t>
            </a:r>
            <a:r>
              <a:rPr lang="es-ES" i="1" dirty="0" smtClean="0"/>
              <a:t>“</a:t>
            </a:r>
            <a:r>
              <a:rPr lang="es-ES" b="1" i="1" dirty="0" smtClean="0"/>
              <a:t>Historia del General </a:t>
            </a:r>
            <a:r>
              <a:rPr lang="es-ES" b="1" i="1" dirty="0" err="1" smtClean="0"/>
              <a:t>Guemes</a:t>
            </a:r>
            <a:r>
              <a:rPr lang="es-ES" b="1" i="1" dirty="0" smtClean="0"/>
              <a:t> y de la Provincia de Salta, o esa de la Independencia Argentina”, </a:t>
            </a:r>
            <a:r>
              <a:rPr lang="es-ES" dirty="0" smtClean="0"/>
              <a:t>Ed. "El Cívico“.</a:t>
            </a:r>
          </a:p>
          <a:p>
            <a:r>
              <a:rPr lang="es-ES" b="1" i="1" dirty="0" smtClean="0">
                <a:hlinkClick r:id="rId2"/>
              </a:rPr>
              <a:t>www.freesounds.org</a:t>
            </a:r>
            <a:endParaRPr lang="es-ES" b="1" i="1" dirty="0" smtClean="0"/>
          </a:p>
          <a:p>
            <a:r>
              <a:rPr lang="en-US" dirty="0" err="1" smtClean="0"/>
              <a:t>Krygier</a:t>
            </a:r>
            <a:r>
              <a:rPr lang="en-US" dirty="0" smtClean="0"/>
              <a:t>, Pedro. (1999). </a:t>
            </a:r>
            <a:r>
              <a:rPr lang="en-US" b="1" i="1" dirty="0" err="1" smtClean="0"/>
              <a:t>Silbad</a:t>
            </a:r>
            <a:r>
              <a:rPr lang="en-US" b="1" i="1" dirty="0" smtClean="0"/>
              <a:t> el </a:t>
            </a:r>
            <a:r>
              <a:rPr lang="en-US" b="1" i="1" dirty="0" err="1" smtClean="0"/>
              <a:t>calipso</a:t>
            </a:r>
            <a:r>
              <a:rPr lang="en-US" dirty="0" smtClean="0"/>
              <a:t>. En </a:t>
            </a:r>
            <a:r>
              <a:rPr lang="en-US" dirty="0" err="1" smtClean="0"/>
              <a:t>Échale</a:t>
            </a:r>
            <a:r>
              <a:rPr lang="en-US" dirty="0" smtClean="0"/>
              <a:t> </a:t>
            </a:r>
            <a:r>
              <a:rPr lang="en-US" dirty="0" err="1" smtClean="0"/>
              <a:t>semilla</a:t>
            </a:r>
            <a:r>
              <a:rPr lang="en-US" dirty="0" smtClean="0"/>
              <a:t>, Argentina. En </a:t>
            </a:r>
            <a:r>
              <a:rPr lang="es-ES" dirty="0" smtClean="0">
                <a:hlinkClick r:id="rId3"/>
              </a:rPr>
              <a:t>www.youtube.com</a:t>
            </a:r>
            <a:r>
              <a:rPr lang="es-ES" dirty="0" smtClean="0"/>
              <a:t> </a:t>
            </a:r>
            <a:endParaRPr lang="es-ES" b="1" i="1" dirty="0" smtClean="0"/>
          </a:p>
          <a:p>
            <a:r>
              <a:rPr lang="es-ES" dirty="0" smtClean="0"/>
              <a:t>Mozart</a:t>
            </a:r>
            <a:r>
              <a:rPr lang="es-ES" dirty="0" smtClean="0"/>
              <a:t>, W.A. </a:t>
            </a:r>
            <a:r>
              <a:rPr lang="es-ES" b="1" i="1" dirty="0" err="1" smtClean="0"/>
              <a:t>Minuet</a:t>
            </a:r>
            <a:r>
              <a:rPr lang="es-ES" b="1" i="1" dirty="0" smtClean="0"/>
              <a:t> </a:t>
            </a:r>
            <a:r>
              <a:rPr lang="es-ES" b="1" i="1" dirty="0" smtClean="0"/>
              <a:t>1º en Do Mayor </a:t>
            </a:r>
            <a:r>
              <a:rPr lang="es-ES" b="1" i="1" dirty="0" smtClean="0"/>
              <a:t>K.6. </a:t>
            </a:r>
            <a:r>
              <a:rPr lang="es-ES" dirty="0" smtClean="0"/>
              <a:t>En</a:t>
            </a:r>
            <a:r>
              <a:rPr lang="es-ES" b="1" i="1" dirty="0" smtClean="0"/>
              <a:t> </a:t>
            </a:r>
            <a:r>
              <a:rPr lang="es-ES" dirty="0" smtClean="0">
                <a:hlinkClick r:id="rId3"/>
              </a:rPr>
              <a:t>www.youtube.com</a:t>
            </a:r>
            <a:r>
              <a:rPr lang="es-ES" dirty="0" smtClean="0"/>
              <a:t> </a:t>
            </a:r>
            <a:endParaRPr lang="es-ES" b="1" i="1" dirty="0" smtClean="0"/>
          </a:p>
          <a:p>
            <a:r>
              <a:rPr lang="es-ES" dirty="0" smtClean="0"/>
              <a:t>Cachila y los tambores de </a:t>
            </a:r>
            <a:r>
              <a:rPr lang="es-ES" dirty="0" smtClean="0"/>
              <a:t>Cuareim, </a:t>
            </a:r>
            <a:r>
              <a:rPr lang="es-ES" b="1" i="1" dirty="0" smtClean="0"/>
              <a:t>Llamada (Diálogo de pianos), </a:t>
            </a:r>
            <a:r>
              <a:rPr lang="es-ES" dirty="0" smtClean="0">
                <a:hlinkClick r:id="rId3"/>
              </a:rPr>
              <a:t>www.youtube.com</a:t>
            </a:r>
            <a:r>
              <a:rPr lang="es-ES" dirty="0" smtClean="0"/>
              <a:t> </a:t>
            </a:r>
            <a:endParaRPr lang="es-ES" b="1" i="1" dirty="0" smtClean="0"/>
          </a:p>
          <a:p>
            <a:endParaRPr lang="es-ES" i="1" dirty="0" smtClean="0"/>
          </a:p>
          <a:p>
            <a:endParaRPr lang="en-US" dirty="0"/>
          </a:p>
        </p:txBody>
      </p:sp>
    </p:spTree>
  </p:cSld>
  <p:clrMapOvr>
    <a:masterClrMapping/>
  </p:clrMapOvr>
  <p:transition spd="slow">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57158" y="142852"/>
            <a:ext cx="8329642" cy="1274786"/>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es-AR" sz="3200" b="1" u="sng" dirty="0" smtClean="0">
                <a:latin typeface="Arial" pitchFamily="34" charset="0"/>
                <a:cs typeface="Arial" pitchFamily="34" charset="0"/>
              </a:rPr>
              <a:t/>
            </a:r>
            <a:br>
              <a:rPr lang="es-AR" sz="3200" b="1" u="sng" dirty="0" smtClean="0">
                <a:latin typeface="Arial" pitchFamily="34" charset="0"/>
                <a:cs typeface="Arial" pitchFamily="34" charset="0"/>
              </a:rPr>
            </a:br>
            <a:r>
              <a:rPr lang="es-AR" sz="3200" b="1" u="sng" dirty="0" smtClean="0">
                <a:latin typeface="Arial" pitchFamily="34" charset="0"/>
                <a:cs typeface="Arial" pitchFamily="34" charset="0"/>
              </a:rPr>
              <a:t>Programa radial – Batalla de Salta de 1813</a:t>
            </a:r>
            <a:r>
              <a:rPr lang="en-US" sz="3200" u="sng" dirty="0" smtClean="0">
                <a:latin typeface="Arial" pitchFamily="34" charset="0"/>
                <a:cs typeface="Arial" pitchFamily="34" charset="0"/>
              </a:rPr>
              <a:t/>
            </a:r>
            <a:br>
              <a:rPr lang="en-US" sz="3200" u="sng" dirty="0" smtClean="0">
                <a:latin typeface="Arial" pitchFamily="34" charset="0"/>
                <a:cs typeface="Arial" pitchFamily="34" charset="0"/>
              </a:rPr>
            </a:br>
            <a:endParaRPr lang="en-US" sz="3200" u="sng" dirty="0">
              <a:latin typeface="Arial" pitchFamily="34" charset="0"/>
              <a:cs typeface="Arial" pitchFamily="34" charset="0"/>
            </a:endParaRPr>
          </a:p>
        </p:txBody>
      </p:sp>
      <p:sp>
        <p:nvSpPr>
          <p:cNvPr id="5" name="4 Marcador de contenido"/>
          <p:cNvSpPr>
            <a:spLocks noGrp="1"/>
          </p:cNvSpPr>
          <p:nvPr>
            <p:ph idx="1"/>
          </p:nvPr>
        </p:nvSpPr>
        <p:spPr>
          <a:xfrm>
            <a:off x="457200" y="1600200"/>
            <a:ext cx="8229600" cy="5043510"/>
          </a:xfrm>
        </p:spPr>
        <p:txBody>
          <a:bodyPr>
            <a:normAutofit fontScale="62500" lnSpcReduction="20000"/>
          </a:bodyPr>
          <a:lstStyle/>
          <a:p>
            <a:pPr>
              <a:lnSpc>
                <a:spcPct val="150000"/>
              </a:lnSpc>
              <a:buNone/>
            </a:pPr>
            <a:r>
              <a:rPr lang="es-AR" sz="2400" b="1" dirty="0" smtClean="0">
                <a:latin typeface="Arial" pitchFamily="34" charset="0"/>
                <a:cs typeface="Arial" pitchFamily="34" charset="0"/>
              </a:rPr>
              <a:t>Profesorado </a:t>
            </a:r>
            <a:r>
              <a:rPr lang="es-AR" sz="2400" b="1" dirty="0">
                <a:latin typeface="Arial" pitchFamily="34" charset="0"/>
                <a:cs typeface="Arial" pitchFamily="34" charset="0"/>
              </a:rPr>
              <a:t>Superior de Lenguas Vivas</a:t>
            </a:r>
            <a:r>
              <a:rPr lang="es-AR" sz="2400" b="1" dirty="0" smtClean="0">
                <a:latin typeface="Arial" pitchFamily="34" charset="0"/>
                <a:cs typeface="Arial" pitchFamily="34" charset="0"/>
              </a:rPr>
              <a:t>.</a:t>
            </a:r>
            <a:endParaRPr lang="en-US" sz="2400" b="1" dirty="0">
              <a:latin typeface="Arial" pitchFamily="34" charset="0"/>
              <a:cs typeface="Arial" pitchFamily="34" charset="0"/>
            </a:endParaRPr>
          </a:p>
          <a:p>
            <a:pPr>
              <a:lnSpc>
                <a:spcPct val="150000"/>
              </a:lnSpc>
              <a:buNone/>
            </a:pPr>
            <a:r>
              <a:rPr lang="es-AR" sz="2400" b="1" dirty="0">
                <a:latin typeface="Arial" pitchFamily="34" charset="0"/>
                <a:cs typeface="Arial" pitchFamily="34" charset="0"/>
              </a:rPr>
              <a:t>Profesorado de Inglés.</a:t>
            </a:r>
            <a:endParaRPr lang="en-US" sz="2400" b="1" dirty="0">
              <a:latin typeface="Arial" pitchFamily="34" charset="0"/>
              <a:cs typeface="Arial" pitchFamily="34" charset="0"/>
            </a:endParaRPr>
          </a:p>
          <a:p>
            <a:pPr>
              <a:lnSpc>
                <a:spcPct val="150000"/>
              </a:lnSpc>
              <a:buNone/>
            </a:pPr>
            <a:r>
              <a:rPr lang="es-AR" sz="2400" b="1" dirty="0">
                <a:latin typeface="Arial" pitchFamily="34" charset="0"/>
                <a:cs typeface="Arial" pitchFamily="34" charset="0"/>
              </a:rPr>
              <a:t>Historia Argentina y Latinoamericana.</a:t>
            </a:r>
            <a:endParaRPr lang="en-US" sz="2400" b="1" dirty="0">
              <a:latin typeface="Arial" pitchFamily="34" charset="0"/>
              <a:cs typeface="Arial" pitchFamily="34" charset="0"/>
            </a:endParaRPr>
          </a:p>
          <a:p>
            <a:pPr>
              <a:lnSpc>
                <a:spcPct val="150000"/>
              </a:lnSpc>
              <a:buNone/>
            </a:pPr>
            <a:r>
              <a:rPr lang="es-AR" sz="2400" b="1" dirty="0">
                <a:latin typeface="Arial" pitchFamily="34" charset="0"/>
                <a:cs typeface="Arial" pitchFamily="34" charset="0"/>
              </a:rPr>
              <a:t>Profesora Silvia Vaca.</a:t>
            </a:r>
            <a:endParaRPr lang="en-US" sz="2400" b="1" dirty="0">
              <a:latin typeface="Arial" pitchFamily="34" charset="0"/>
              <a:cs typeface="Arial" pitchFamily="34" charset="0"/>
            </a:endParaRPr>
          </a:p>
          <a:p>
            <a:pPr>
              <a:lnSpc>
                <a:spcPct val="150000"/>
              </a:lnSpc>
              <a:buNone/>
            </a:pPr>
            <a:r>
              <a:rPr lang="es-AR" sz="2400" b="1" dirty="0">
                <a:latin typeface="Arial" pitchFamily="34" charset="0"/>
                <a:cs typeface="Arial" pitchFamily="34" charset="0"/>
              </a:rPr>
              <a:t>Comisión 1 A</a:t>
            </a:r>
            <a:r>
              <a:rPr lang="es-AR" sz="2400" b="1" dirty="0" smtClean="0">
                <a:latin typeface="Arial" pitchFamily="34" charset="0"/>
                <a:cs typeface="Arial" pitchFamily="34" charset="0"/>
              </a:rPr>
              <a:t>.</a:t>
            </a:r>
          </a:p>
          <a:p>
            <a:pPr>
              <a:lnSpc>
                <a:spcPct val="150000"/>
              </a:lnSpc>
              <a:buNone/>
            </a:pPr>
            <a:r>
              <a:rPr lang="es-AR" sz="2400" b="1" dirty="0" smtClean="0">
                <a:latin typeface="Arial" pitchFamily="34" charset="0"/>
                <a:cs typeface="Arial" pitchFamily="34" charset="0"/>
              </a:rPr>
              <a:t>Fecha: 9 de Noviembre de 2015.</a:t>
            </a:r>
            <a:endParaRPr lang="en-US" sz="2400" b="1" dirty="0">
              <a:latin typeface="Arial" pitchFamily="34" charset="0"/>
              <a:cs typeface="Arial" pitchFamily="34" charset="0"/>
            </a:endParaRPr>
          </a:p>
          <a:p>
            <a:pPr>
              <a:lnSpc>
                <a:spcPct val="150000"/>
              </a:lnSpc>
              <a:buNone/>
            </a:pPr>
            <a:r>
              <a:rPr lang="es-AR" sz="2400" b="1" dirty="0" smtClean="0">
                <a:latin typeface="Arial" pitchFamily="34" charset="0"/>
                <a:cs typeface="Arial" pitchFamily="34" charset="0"/>
              </a:rPr>
              <a:t>Alumnos:</a:t>
            </a:r>
          </a:p>
          <a:p>
            <a:pPr algn="just">
              <a:lnSpc>
                <a:spcPct val="150000"/>
              </a:lnSpc>
              <a:buNone/>
            </a:pPr>
            <a:r>
              <a:rPr lang="es-AR" sz="2400" dirty="0" smtClean="0">
                <a:latin typeface="Arial" pitchFamily="34" charset="0"/>
                <a:cs typeface="Arial" pitchFamily="34" charset="0"/>
              </a:rPr>
              <a:t> </a:t>
            </a:r>
            <a:r>
              <a:rPr lang="es-AR" sz="2400" b="1" dirty="0" smtClean="0">
                <a:latin typeface="Arial" pitchFamily="34" charset="0"/>
                <a:cs typeface="Arial" pitchFamily="34" charset="0"/>
              </a:rPr>
              <a:t>Jimena </a:t>
            </a:r>
            <a:r>
              <a:rPr lang="es-AR" sz="2400" b="1" dirty="0" err="1" smtClean="0">
                <a:latin typeface="Arial" pitchFamily="34" charset="0"/>
                <a:cs typeface="Arial" pitchFamily="34" charset="0"/>
              </a:rPr>
              <a:t>Ferrario</a:t>
            </a:r>
            <a:r>
              <a:rPr lang="es-AR" sz="2400" dirty="0" smtClean="0">
                <a:latin typeface="Arial" pitchFamily="34" charset="0"/>
                <a:cs typeface="Arial" pitchFamily="34" charset="0"/>
              </a:rPr>
              <a:t>: búsqueda de sonidos y música</a:t>
            </a:r>
            <a:r>
              <a:rPr lang="es-AR" sz="2400" dirty="0" smtClean="0">
                <a:latin typeface="Arial" pitchFamily="34" charset="0"/>
                <a:cs typeface="Arial" pitchFamily="34" charset="0"/>
              </a:rPr>
              <a:t>, fotografías, </a:t>
            </a:r>
            <a:r>
              <a:rPr lang="es-AR" sz="2400" dirty="0" smtClean="0">
                <a:latin typeface="Arial" pitchFamily="34" charset="0"/>
                <a:cs typeface="Arial" pitchFamily="34" charset="0"/>
              </a:rPr>
              <a:t>trabajo de edición  y </a:t>
            </a:r>
            <a:r>
              <a:rPr lang="es-AR" sz="2400" dirty="0" err="1" smtClean="0">
                <a:latin typeface="Arial" pitchFamily="34" charset="0"/>
                <a:cs typeface="Arial" pitchFamily="34" charset="0"/>
              </a:rPr>
              <a:t>powerpoint</a:t>
            </a:r>
            <a:endParaRPr lang="es-AR" sz="2400" dirty="0" smtClean="0">
              <a:latin typeface="Arial" pitchFamily="34" charset="0"/>
              <a:cs typeface="Arial" pitchFamily="34" charset="0"/>
            </a:endParaRPr>
          </a:p>
          <a:p>
            <a:pPr algn="just">
              <a:lnSpc>
                <a:spcPct val="150000"/>
              </a:lnSpc>
              <a:buNone/>
            </a:pPr>
            <a:r>
              <a:rPr lang="es-AR" sz="2400" b="1" dirty="0" smtClean="0">
                <a:latin typeface="Arial" pitchFamily="34" charset="0"/>
                <a:cs typeface="Arial" pitchFamily="34" charset="0"/>
              </a:rPr>
              <a:t>Victoria García </a:t>
            </a:r>
            <a:r>
              <a:rPr lang="es-AR" sz="2400" b="1" dirty="0" err="1" smtClean="0">
                <a:latin typeface="Arial" pitchFamily="34" charset="0"/>
                <a:cs typeface="Arial" pitchFamily="34" charset="0"/>
              </a:rPr>
              <a:t>Wierna</a:t>
            </a:r>
            <a:r>
              <a:rPr lang="es-AR" sz="2400" dirty="0" smtClean="0">
                <a:latin typeface="Arial" pitchFamily="34" charset="0"/>
                <a:cs typeface="Arial" pitchFamily="34" charset="0"/>
              </a:rPr>
              <a:t>: búsqueda de material </a:t>
            </a:r>
            <a:r>
              <a:rPr lang="es-AR" sz="2400" dirty="0" smtClean="0">
                <a:latin typeface="Arial" pitchFamily="34" charset="0"/>
                <a:cs typeface="Arial" pitchFamily="34" charset="0"/>
              </a:rPr>
              <a:t>bibliográfico, sonidos </a:t>
            </a:r>
            <a:r>
              <a:rPr lang="es-AR" sz="2400" dirty="0" smtClean="0">
                <a:latin typeface="Arial" pitchFamily="34" charset="0"/>
                <a:cs typeface="Arial" pitchFamily="34" charset="0"/>
              </a:rPr>
              <a:t>y </a:t>
            </a:r>
            <a:r>
              <a:rPr lang="es-AR" sz="2400" dirty="0" smtClean="0">
                <a:latin typeface="Arial" pitchFamily="34" charset="0"/>
                <a:cs typeface="Arial" pitchFamily="34" charset="0"/>
              </a:rPr>
              <a:t>música, </a:t>
            </a:r>
            <a:r>
              <a:rPr lang="es-AR" sz="2400" dirty="0" smtClean="0">
                <a:latin typeface="Arial" pitchFamily="34" charset="0"/>
                <a:cs typeface="Arial" pitchFamily="34" charset="0"/>
              </a:rPr>
              <a:t>grabación del audio, elaboración del guión</a:t>
            </a:r>
          </a:p>
          <a:p>
            <a:pPr algn="just">
              <a:lnSpc>
                <a:spcPct val="150000"/>
              </a:lnSpc>
              <a:buNone/>
            </a:pPr>
            <a:r>
              <a:rPr lang="es-AR" sz="2400" b="1" dirty="0" smtClean="0">
                <a:latin typeface="Arial" pitchFamily="34" charset="0"/>
                <a:cs typeface="Arial" pitchFamily="34" charset="0"/>
              </a:rPr>
              <a:t>Jesús Martínez</a:t>
            </a:r>
            <a:r>
              <a:rPr lang="es-AR" sz="2400" dirty="0" smtClean="0">
                <a:latin typeface="Arial" pitchFamily="34" charset="0"/>
                <a:cs typeface="Arial" pitchFamily="34" charset="0"/>
              </a:rPr>
              <a:t>: búsqueda de material bibliográfico, locución, elaboración del guión.</a:t>
            </a:r>
          </a:p>
          <a:p>
            <a:pPr algn="just">
              <a:lnSpc>
                <a:spcPct val="150000"/>
              </a:lnSpc>
              <a:buNone/>
            </a:pPr>
            <a:r>
              <a:rPr lang="es-AR" sz="2400" b="1" dirty="0" smtClean="0">
                <a:latin typeface="Arial" pitchFamily="34" charset="0"/>
                <a:cs typeface="Arial" pitchFamily="34" charset="0"/>
              </a:rPr>
              <a:t>Karen </a:t>
            </a:r>
            <a:r>
              <a:rPr lang="es-AR" sz="2400" b="1" dirty="0" err="1" smtClean="0">
                <a:latin typeface="Arial" pitchFamily="34" charset="0"/>
                <a:cs typeface="Arial" pitchFamily="34" charset="0"/>
              </a:rPr>
              <a:t>Saiquita</a:t>
            </a:r>
            <a:r>
              <a:rPr lang="es-AR" sz="2400" dirty="0" smtClean="0">
                <a:latin typeface="Arial" pitchFamily="34" charset="0"/>
                <a:cs typeface="Arial" pitchFamily="34" charset="0"/>
              </a:rPr>
              <a:t>: búsqueda de material bibliográfico, locución, elaboración del guión.</a:t>
            </a:r>
          </a:p>
          <a:p>
            <a:pPr algn="just">
              <a:lnSpc>
                <a:spcPct val="150000"/>
              </a:lnSpc>
              <a:buNone/>
            </a:pPr>
            <a:r>
              <a:rPr lang="es-AR" sz="2400" b="1" dirty="0" smtClean="0">
                <a:latin typeface="Arial" pitchFamily="34" charset="0"/>
                <a:cs typeface="Arial" pitchFamily="34" charset="0"/>
              </a:rPr>
              <a:t>Fernando Urbano</a:t>
            </a:r>
            <a:r>
              <a:rPr lang="es-AR" sz="2400" dirty="0" smtClean="0">
                <a:latin typeface="Arial" pitchFamily="34" charset="0"/>
                <a:cs typeface="Arial" pitchFamily="34" charset="0"/>
              </a:rPr>
              <a:t>: búsqueda de material bibliográfico, elaboración del guión. </a:t>
            </a:r>
          </a:p>
          <a:p>
            <a:pPr algn="just">
              <a:lnSpc>
                <a:spcPct val="150000"/>
              </a:lnSpc>
              <a:buNone/>
            </a:pPr>
            <a:r>
              <a:rPr lang="es-AR" sz="2400" b="1" dirty="0" smtClean="0">
                <a:latin typeface="Arial" pitchFamily="34" charset="0"/>
                <a:cs typeface="Arial" pitchFamily="34" charset="0"/>
              </a:rPr>
              <a:t>Ignacio </a:t>
            </a:r>
            <a:r>
              <a:rPr lang="es-AR" sz="2400" b="1" dirty="0" err="1" smtClean="0">
                <a:latin typeface="Arial" pitchFamily="34" charset="0"/>
                <a:cs typeface="Arial" pitchFamily="34" charset="0"/>
              </a:rPr>
              <a:t>Zerda</a:t>
            </a:r>
            <a:r>
              <a:rPr lang="es-AR" sz="2400" dirty="0" smtClean="0">
                <a:latin typeface="Arial" pitchFamily="34" charset="0"/>
                <a:cs typeface="Arial" pitchFamily="34" charset="0"/>
              </a:rPr>
              <a:t>: </a:t>
            </a:r>
            <a:r>
              <a:rPr lang="es-AR" sz="2400" dirty="0" smtClean="0">
                <a:latin typeface="Arial" pitchFamily="34" charset="0"/>
                <a:cs typeface="Arial" pitchFamily="34" charset="0"/>
              </a:rPr>
              <a:t>locución, </a:t>
            </a:r>
            <a:r>
              <a:rPr lang="es-AR" sz="2400" err="1" smtClean="0">
                <a:latin typeface="Arial" pitchFamily="34" charset="0"/>
                <a:cs typeface="Arial" pitchFamily="34" charset="0"/>
              </a:rPr>
              <a:t>investigación</a:t>
            </a:r>
            <a:r>
              <a:rPr lang="es-AR" sz="2400" smtClean="0">
                <a:latin typeface="Arial" pitchFamily="34" charset="0"/>
                <a:cs typeface="Arial" pitchFamily="34" charset="0"/>
              </a:rPr>
              <a:t>, fotografía</a:t>
            </a:r>
            <a:r>
              <a:rPr lang="es-AR" sz="2400" dirty="0" smtClean="0">
                <a:latin typeface="Arial" pitchFamily="34" charset="0"/>
                <a:cs typeface="Arial" pitchFamily="34" charset="0"/>
              </a:rPr>
              <a:t>.</a:t>
            </a:r>
            <a:endParaRPr lang="en-US" sz="2400" dirty="0">
              <a:latin typeface="Arial" pitchFamily="34" charset="0"/>
              <a:cs typeface="Arial" pitchFamily="34" charset="0"/>
            </a:endParaRPr>
          </a:p>
          <a:p>
            <a:pPr>
              <a:lnSpc>
                <a:spcPct val="150000"/>
              </a:lnSpc>
            </a:pPr>
            <a:endParaRPr lang="en-US" sz="2400"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1480"/>
            <a:ext cx="8229600" cy="5554683"/>
          </a:xfrm>
          <a:effectLst>
            <a:reflection blurRad="6350" stA="50000" endA="300" endPos="55500" dist="50800" dir="5400000" sy="-100000" algn="bl" rotWithShape="0"/>
          </a:effectLst>
        </p:spPr>
        <p:txBody>
          <a:bodyPr>
            <a:normAutofit/>
          </a:bodyPr>
          <a:lstStyle/>
          <a:p>
            <a:pPr algn="ctr">
              <a:buNone/>
            </a:pPr>
            <a:endParaRPr lang="es-ES" sz="8000" dirty="0" smtClean="0">
              <a:latin typeface="Arial" pitchFamily="34" charset="0"/>
              <a:cs typeface="Arial" pitchFamily="34" charset="0"/>
            </a:endParaRPr>
          </a:p>
          <a:p>
            <a:pPr algn="ctr">
              <a:buNone/>
            </a:pPr>
            <a:r>
              <a:rPr lang="es-ES"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Fin</a:t>
            </a:r>
            <a:endParaRPr lang="en-US"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endParaRPr>
          </a:p>
        </p:txBody>
      </p:sp>
    </p:spTree>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274638"/>
            <a:ext cx="8229600" cy="725470"/>
          </a:xfrm>
        </p:spPr>
        <p:style>
          <a:lnRef idx="3">
            <a:schemeClr val="lt1"/>
          </a:lnRef>
          <a:fillRef idx="1">
            <a:schemeClr val="accent3"/>
          </a:fillRef>
          <a:effectRef idx="1">
            <a:schemeClr val="accent3"/>
          </a:effectRef>
          <a:fontRef idx="minor">
            <a:schemeClr val="lt1"/>
          </a:fontRef>
        </p:style>
        <p:txBody>
          <a:bodyPr>
            <a:normAutofit fontScale="90000"/>
          </a:bodyPr>
          <a:lstStyle/>
          <a:p>
            <a:r>
              <a:rPr lang="es-AR" sz="3200" b="1" u="sng" dirty="0" smtClean="0">
                <a:latin typeface="Arial" pitchFamily="34" charset="0"/>
                <a:cs typeface="Arial" pitchFamily="34" charset="0"/>
              </a:rPr>
              <a:t/>
            </a:r>
            <a:br>
              <a:rPr lang="es-AR" sz="3200" b="1" u="sng" dirty="0" smtClean="0">
                <a:latin typeface="Arial" pitchFamily="34" charset="0"/>
                <a:cs typeface="Arial" pitchFamily="34" charset="0"/>
              </a:rPr>
            </a:br>
            <a:r>
              <a:rPr lang="es-AR" sz="3200" b="1" u="sng" dirty="0" smtClean="0">
                <a:latin typeface="Arial" pitchFamily="34" charset="0"/>
                <a:cs typeface="Arial" pitchFamily="34" charset="0"/>
              </a:rPr>
              <a:t>1er. BLOQUE</a:t>
            </a:r>
            <a:r>
              <a:rPr lang="en-US" sz="3200" u="sng" dirty="0" smtClean="0">
                <a:latin typeface="Arial" pitchFamily="34" charset="0"/>
                <a:cs typeface="Arial" pitchFamily="34" charset="0"/>
              </a:rPr>
              <a:t/>
            </a:r>
            <a:br>
              <a:rPr lang="en-US" sz="3200" u="sng" dirty="0" smtClean="0">
                <a:latin typeface="Arial" pitchFamily="34" charset="0"/>
                <a:cs typeface="Arial" pitchFamily="34" charset="0"/>
              </a:rPr>
            </a:br>
            <a:endParaRPr lang="en-US" sz="3200" u="sng" dirty="0">
              <a:latin typeface="Arial" pitchFamily="34" charset="0"/>
              <a:cs typeface="Arial" pitchFamily="34" charset="0"/>
            </a:endParaRPr>
          </a:p>
        </p:txBody>
      </p:sp>
      <p:sp>
        <p:nvSpPr>
          <p:cNvPr id="6" name="5 Marcador de contenido"/>
          <p:cNvSpPr>
            <a:spLocks noGrp="1"/>
          </p:cNvSpPr>
          <p:nvPr>
            <p:ph idx="1"/>
          </p:nvPr>
        </p:nvSpPr>
        <p:spPr>
          <a:xfrm>
            <a:off x="242886" y="1071546"/>
            <a:ext cx="8758270" cy="5572164"/>
          </a:xfrm>
        </p:spPr>
        <p:txBody>
          <a:bodyPr>
            <a:normAutofit fontScale="55000" lnSpcReduction="20000"/>
          </a:bodyPr>
          <a:lstStyle/>
          <a:p>
            <a:pPr algn="just">
              <a:buNone/>
            </a:pPr>
            <a:r>
              <a:rPr lang="es-AR" dirty="0" smtClean="0"/>
              <a:t>    </a:t>
            </a:r>
            <a:r>
              <a:rPr lang="es-AR" sz="2900" dirty="0" smtClean="0">
                <a:latin typeface="Arial" pitchFamily="34" charset="0"/>
                <a:cs typeface="Arial" pitchFamily="34" charset="0"/>
              </a:rPr>
              <a:t> (</a:t>
            </a:r>
            <a:r>
              <a:rPr lang="es-AR" sz="2900" i="1" dirty="0" smtClean="0">
                <a:latin typeface="Arial" pitchFamily="34" charset="0"/>
                <a:cs typeface="Arial" pitchFamily="34" charset="0"/>
              </a:rPr>
              <a:t>El </a:t>
            </a:r>
            <a:r>
              <a:rPr lang="es-AR" sz="2900" i="1" dirty="0">
                <a:latin typeface="Arial" pitchFamily="34" charset="0"/>
                <a:cs typeface="Arial" pitchFamily="34" charset="0"/>
              </a:rPr>
              <a:t>programa comienza con </a:t>
            </a:r>
            <a:r>
              <a:rPr lang="es-AR" sz="2900" i="1" dirty="0" smtClean="0">
                <a:latin typeface="Arial" pitchFamily="34" charset="0"/>
                <a:cs typeface="Arial" pitchFamily="34" charset="0"/>
              </a:rPr>
              <a:t>un candombe </a:t>
            </a:r>
            <a:r>
              <a:rPr lang="es-AR" sz="2900" i="1" dirty="0" smtClean="0">
                <a:latin typeface="Arial" pitchFamily="34" charset="0"/>
                <a:cs typeface="Arial" pitchFamily="34" charset="0"/>
              </a:rPr>
              <a:t>instrumental de Cachila </a:t>
            </a:r>
            <a:r>
              <a:rPr lang="es-AR" sz="2900" i="1" dirty="0" smtClean="0">
                <a:latin typeface="Arial" pitchFamily="34" charset="0"/>
                <a:cs typeface="Arial" pitchFamily="34" charset="0"/>
              </a:rPr>
              <a:t>y los tambores de </a:t>
            </a:r>
            <a:r>
              <a:rPr lang="es-AR" sz="2900" i="1" dirty="0" smtClean="0">
                <a:latin typeface="Arial" pitchFamily="34" charset="0"/>
                <a:cs typeface="Arial" pitchFamily="34" charset="0"/>
              </a:rPr>
              <a:t>Cuareim, “</a:t>
            </a:r>
            <a:r>
              <a:rPr lang="es-AR" sz="2900" b="1" i="1" dirty="0" smtClean="0">
                <a:latin typeface="Arial" pitchFamily="34" charset="0"/>
                <a:cs typeface="Arial" pitchFamily="34" charset="0"/>
              </a:rPr>
              <a:t>Llamada”</a:t>
            </a:r>
            <a:r>
              <a:rPr lang="es-AR" sz="2900" i="1" dirty="0" smtClean="0">
                <a:latin typeface="Arial" pitchFamily="34" charset="0"/>
                <a:cs typeface="Arial" pitchFamily="34" charset="0"/>
              </a:rPr>
              <a:t>, </a:t>
            </a:r>
            <a:r>
              <a:rPr lang="es-AR" sz="2900" i="1" dirty="0" smtClean="0">
                <a:latin typeface="Arial" pitchFamily="34" charset="0"/>
                <a:cs typeface="Arial" pitchFamily="34" charset="0"/>
              </a:rPr>
              <a:t>el cual acompaña las palabras del locutor.)</a:t>
            </a:r>
          </a:p>
          <a:p>
            <a:pPr algn="just">
              <a:buNone/>
            </a:pPr>
            <a:endParaRPr lang="es-AR" sz="2900" i="1" dirty="0" smtClean="0">
              <a:latin typeface="Arial" pitchFamily="34" charset="0"/>
              <a:cs typeface="Arial" pitchFamily="34" charset="0"/>
            </a:endParaRPr>
          </a:p>
          <a:p>
            <a:pPr algn="just">
              <a:buNone/>
            </a:pPr>
            <a:r>
              <a:rPr lang="es-AR" sz="2900" b="1" dirty="0" smtClean="0">
                <a:latin typeface="Arial" pitchFamily="34" charset="0"/>
                <a:cs typeface="Arial" pitchFamily="34" charset="0"/>
              </a:rPr>
              <a:t>Locutor: </a:t>
            </a:r>
            <a:r>
              <a:rPr lang="es-AR" sz="2900" dirty="0" smtClean="0">
                <a:latin typeface="Arial" pitchFamily="34" charset="0"/>
                <a:cs typeface="Arial" pitchFamily="34" charset="0"/>
              </a:rPr>
              <a:t>Bienvenidos a esta edición especial de </a:t>
            </a:r>
            <a:r>
              <a:rPr lang="es-AR" sz="2900" b="1" dirty="0" smtClean="0">
                <a:latin typeface="Arial" pitchFamily="34" charset="0"/>
                <a:cs typeface="Arial" pitchFamily="34" charset="0"/>
              </a:rPr>
              <a:t>Entre Vueltas y Revueltas</a:t>
            </a:r>
            <a:r>
              <a:rPr lang="es-AR" sz="2900" dirty="0" smtClean="0">
                <a:latin typeface="Arial" pitchFamily="34" charset="0"/>
                <a:cs typeface="Arial" pitchFamily="34" charset="0"/>
              </a:rPr>
              <a:t>, conducida por Karen </a:t>
            </a:r>
            <a:r>
              <a:rPr lang="es-AR" sz="2900" dirty="0" err="1" smtClean="0">
                <a:latin typeface="Arial" pitchFamily="34" charset="0"/>
                <a:cs typeface="Arial" pitchFamily="34" charset="0"/>
              </a:rPr>
              <a:t>Saiquita</a:t>
            </a:r>
            <a:r>
              <a:rPr lang="es-AR" sz="2900" dirty="0" smtClean="0">
                <a:latin typeface="Arial" pitchFamily="34" charset="0"/>
                <a:cs typeface="Arial" pitchFamily="34" charset="0"/>
              </a:rPr>
              <a:t> e Ignacio </a:t>
            </a:r>
            <a:r>
              <a:rPr lang="es-AR" sz="2900" dirty="0" err="1" smtClean="0">
                <a:latin typeface="Arial" pitchFamily="34" charset="0"/>
                <a:cs typeface="Arial" pitchFamily="34" charset="0"/>
              </a:rPr>
              <a:t>Zerda</a:t>
            </a:r>
            <a:r>
              <a:rPr lang="es-AR" sz="2900" dirty="0" smtClean="0">
                <a:latin typeface="Arial" pitchFamily="34" charset="0"/>
                <a:cs typeface="Arial" pitchFamily="34" charset="0"/>
              </a:rPr>
              <a:t>; producción Fernando Urbano y Jimena </a:t>
            </a:r>
            <a:r>
              <a:rPr lang="es-AR" sz="2900" dirty="0" err="1" smtClean="0">
                <a:latin typeface="Arial" pitchFamily="34" charset="0"/>
                <a:cs typeface="Arial" pitchFamily="34" charset="0"/>
              </a:rPr>
              <a:t>Ferrario</a:t>
            </a:r>
            <a:r>
              <a:rPr lang="es-AR" sz="2900" dirty="0" smtClean="0">
                <a:latin typeface="Arial" pitchFamily="34" charset="0"/>
                <a:cs typeface="Arial" pitchFamily="34" charset="0"/>
              </a:rPr>
              <a:t>; musicalización Victoria García </a:t>
            </a:r>
            <a:r>
              <a:rPr lang="es-AR" sz="2900" dirty="0" err="1" smtClean="0">
                <a:latin typeface="Arial" pitchFamily="34" charset="0"/>
                <a:cs typeface="Arial" pitchFamily="34" charset="0"/>
              </a:rPr>
              <a:t>Wierna</a:t>
            </a:r>
            <a:r>
              <a:rPr lang="es-AR" sz="2900" dirty="0" smtClean="0">
                <a:latin typeface="Arial" pitchFamily="34" charset="0"/>
                <a:cs typeface="Arial" pitchFamily="34" charset="0"/>
              </a:rPr>
              <a:t>; y quién les habla Jesús Martínez.</a:t>
            </a:r>
          </a:p>
          <a:p>
            <a:pPr algn="just">
              <a:buNone/>
            </a:pPr>
            <a:endParaRPr lang="es-AR" sz="2900" dirty="0" smtClean="0">
              <a:latin typeface="Arial" pitchFamily="34" charset="0"/>
              <a:cs typeface="Arial" pitchFamily="34" charset="0"/>
            </a:endParaRPr>
          </a:p>
          <a:p>
            <a:pPr algn="just">
              <a:buNone/>
            </a:pPr>
            <a:r>
              <a:rPr lang="es-AR" sz="2900" i="1" dirty="0" smtClean="0">
                <a:latin typeface="Arial" pitchFamily="34" charset="0"/>
                <a:cs typeface="Arial" pitchFamily="34" charset="0"/>
              </a:rPr>
              <a:t>(Lentamente el primer candombe deja paso a un segundo, </a:t>
            </a:r>
            <a:r>
              <a:rPr lang="es-AR" sz="2900" b="1" i="1" dirty="0" smtClean="0">
                <a:latin typeface="Arial" pitchFamily="34" charset="0"/>
                <a:cs typeface="Arial" pitchFamily="34" charset="0"/>
              </a:rPr>
              <a:t>“Silbad el Calipso” </a:t>
            </a:r>
            <a:r>
              <a:rPr lang="es-AR" sz="2900" i="1" dirty="0" smtClean="0">
                <a:latin typeface="Arial" pitchFamily="34" charset="0"/>
                <a:cs typeface="Arial" pitchFamily="34" charset="0"/>
              </a:rPr>
              <a:t>de Axel </a:t>
            </a:r>
            <a:r>
              <a:rPr lang="es-AR" sz="2900" i="1" dirty="0" err="1" smtClean="0">
                <a:latin typeface="Arial" pitchFamily="34" charset="0"/>
                <a:cs typeface="Arial" pitchFamily="34" charset="0"/>
              </a:rPr>
              <a:t>Krygier</a:t>
            </a:r>
            <a:r>
              <a:rPr lang="es-AR" sz="2900" i="1" dirty="0" smtClean="0">
                <a:latin typeface="Arial" pitchFamily="34" charset="0"/>
                <a:cs typeface="Arial" pitchFamily="34" charset="0"/>
              </a:rPr>
              <a:t>, que estará de fondo durante todo el programa).</a:t>
            </a:r>
          </a:p>
          <a:p>
            <a:pPr algn="just">
              <a:buNone/>
            </a:pPr>
            <a:endParaRPr lang="es-AR" sz="2900" i="1" dirty="0" smtClean="0">
              <a:latin typeface="Arial" pitchFamily="34" charset="0"/>
              <a:cs typeface="Arial" pitchFamily="34" charset="0"/>
            </a:endParaRPr>
          </a:p>
          <a:p>
            <a:pPr algn="just">
              <a:buNone/>
            </a:pPr>
            <a:r>
              <a:rPr lang="es-AR" sz="2900" b="1" dirty="0" smtClean="0">
                <a:latin typeface="Arial" pitchFamily="34" charset="0"/>
                <a:cs typeface="Arial" pitchFamily="34" charset="0"/>
              </a:rPr>
              <a:t>Ignacio: </a:t>
            </a:r>
            <a:r>
              <a:rPr lang="es-AR" sz="2900" dirty="0" smtClean="0">
                <a:latin typeface="Arial" pitchFamily="34" charset="0"/>
                <a:cs typeface="Arial" pitchFamily="34" charset="0"/>
              </a:rPr>
              <a:t>Buenas tardes, Karen. ¿Cómo te va? ¿Cómo te trata la revolución?</a:t>
            </a:r>
          </a:p>
          <a:p>
            <a:pPr algn="just">
              <a:buNone/>
            </a:pPr>
            <a:r>
              <a:rPr lang="es-AR" sz="2900" b="1" dirty="0" smtClean="0">
                <a:latin typeface="Arial" pitchFamily="34" charset="0"/>
                <a:cs typeface="Arial" pitchFamily="34" charset="0"/>
              </a:rPr>
              <a:t>Karen: </a:t>
            </a:r>
            <a:r>
              <a:rPr lang="es-AR" sz="2900" dirty="0" smtClean="0">
                <a:latin typeface="Arial" pitchFamily="34" charset="0"/>
                <a:cs typeface="Arial" pitchFamily="34" charset="0"/>
              </a:rPr>
              <a:t>Hola, Nacho. ¿Qué tal?. Acá un poco contenta y a la vez preocupada. ¿Y cómo andamos por casa?</a:t>
            </a:r>
          </a:p>
          <a:p>
            <a:pPr algn="just">
              <a:buNone/>
            </a:pPr>
            <a:r>
              <a:rPr lang="es-AR" sz="2900" b="1" dirty="0" smtClean="0">
                <a:latin typeface="Arial" pitchFamily="34" charset="0"/>
                <a:cs typeface="Arial" pitchFamily="34" charset="0"/>
              </a:rPr>
              <a:t>Ignacio: </a:t>
            </a:r>
            <a:r>
              <a:rPr lang="es-AR" sz="2900" dirty="0" smtClean="0">
                <a:latin typeface="Arial" pitchFamily="34" charset="0"/>
                <a:cs typeface="Arial" pitchFamily="34" charset="0"/>
              </a:rPr>
              <a:t>Y…. Con grandes expectativas</a:t>
            </a:r>
            <a:r>
              <a:rPr lang="en-US" sz="2900" b="1" dirty="0" smtClean="0">
                <a:latin typeface="Arial" pitchFamily="34" charset="0"/>
                <a:cs typeface="Arial" pitchFamily="34" charset="0"/>
              </a:rPr>
              <a:t>. </a:t>
            </a:r>
            <a:r>
              <a:rPr lang="es-AR" sz="2900" dirty="0" smtClean="0">
                <a:latin typeface="Arial" pitchFamily="34" charset="0"/>
                <a:cs typeface="Arial" pitchFamily="34" charset="0"/>
              </a:rPr>
              <a:t>Mientras </a:t>
            </a:r>
            <a:r>
              <a:rPr lang="es-AR" sz="2900" dirty="0">
                <a:latin typeface="Arial" pitchFamily="34" charset="0"/>
                <a:cs typeface="Arial" pitchFamily="34" charset="0"/>
              </a:rPr>
              <a:t>están en sus casas preparando la leña para el brasero, o bien terminándose una mazamorra continuamos informando a nuestros oyentes sobre los telegramas que nos llegan desde la ciudad de Salta acerca de la contienda que se esta librando entre las fuerzas patriotas, lideradas por el general Manuel Belgrano, y los realistas españoles liderados por Pío </a:t>
            </a:r>
            <a:r>
              <a:rPr lang="es-AR" sz="2900" dirty="0" smtClean="0">
                <a:latin typeface="Arial" pitchFamily="34" charset="0"/>
                <a:cs typeface="Arial" pitchFamily="34" charset="0"/>
              </a:rPr>
              <a:t>Tristán. </a:t>
            </a:r>
            <a:endParaRPr lang="en-US" sz="2900" dirty="0">
              <a:latin typeface="Arial" pitchFamily="34" charset="0"/>
              <a:cs typeface="Arial" pitchFamily="34" charset="0"/>
            </a:endParaRPr>
          </a:p>
          <a:p>
            <a:pPr algn="just">
              <a:buNone/>
            </a:pPr>
            <a:r>
              <a:rPr lang="es-AR" sz="2900" b="1" dirty="0" smtClean="0">
                <a:latin typeface="Arial" pitchFamily="34" charset="0"/>
                <a:cs typeface="Arial" pitchFamily="34" charset="0"/>
              </a:rPr>
              <a:t>Karen: </a:t>
            </a:r>
            <a:r>
              <a:rPr lang="es-AR" sz="2900" dirty="0" smtClean="0">
                <a:latin typeface="Arial" pitchFamily="34" charset="0"/>
                <a:cs typeface="Arial" pitchFamily="34" charset="0"/>
              </a:rPr>
              <a:t>Tengan </a:t>
            </a:r>
            <a:r>
              <a:rPr lang="es-AR" sz="2900" dirty="0">
                <a:latin typeface="Arial" pitchFamily="34" charset="0"/>
                <a:cs typeface="Arial" pitchFamily="34" charset="0"/>
              </a:rPr>
              <a:t>en cuenta que estos acontecimientos son resultado del intento despiadado de nuestros enemigos por tomar nuestro territorio por el frente del norte y la respuesta defensiva y libertadora impulsada por nuestra Asamblea General Constituyente-.</a:t>
            </a:r>
            <a:endParaRPr lang="en-US" sz="2900" dirty="0">
              <a:latin typeface="Arial" pitchFamily="34" charset="0"/>
              <a:cs typeface="Arial" pitchFamily="34" charset="0"/>
            </a:endParaRPr>
          </a:p>
          <a:p>
            <a:pPr algn="just">
              <a:buNone/>
            </a:pPr>
            <a:endParaRPr lang="es-AR" sz="2900" i="1" dirty="0" smtClean="0">
              <a:latin typeface="Arial" pitchFamily="34" charset="0"/>
              <a:cs typeface="Arial" pitchFamily="34" charset="0"/>
            </a:endParaRPr>
          </a:p>
          <a:p>
            <a:pPr algn="just">
              <a:buNone/>
            </a:pPr>
            <a:r>
              <a:rPr lang="es-AR" sz="2900" i="1" dirty="0" smtClean="0">
                <a:latin typeface="Arial" pitchFamily="34" charset="0"/>
                <a:cs typeface="Arial" pitchFamily="34" charset="0"/>
              </a:rPr>
              <a:t>(</a:t>
            </a:r>
            <a:r>
              <a:rPr lang="es-AR" sz="2900" i="1" dirty="0">
                <a:latin typeface="Arial" pitchFamily="34" charset="0"/>
                <a:cs typeface="Arial" pitchFamily="34" charset="0"/>
              </a:rPr>
              <a:t>Sonido de </a:t>
            </a:r>
            <a:r>
              <a:rPr lang="es-AR" sz="2900" i="1" dirty="0" smtClean="0">
                <a:latin typeface="Arial" pitchFamily="34" charset="0"/>
                <a:cs typeface="Arial" pitchFamily="34" charset="0"/>
              </a:rPr>
              <a:t>telégrafo interrumpe el diálogo)</a:t>
            </a:r>
            <a:endParaRPr lang="en-US" sz="2900" dirty="0">
              <a:latin typeface="Arial" pitchFamily="34" charset="0"/>
              <a:cs typeface="Arial" pitchFamily="34" charset="0"/>
            </a:endParaRPr>
          </a:p>
          <a:p>
            <a:endParaRPr lang="en-US" dirty="0"/>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714356"/>
            <a:ext cx="8329642" cy="5411807"/>
          </a:xfrm>
        </p:spPr>
        <p:txBody>
          <a:bodyPr>
            <a:normAutofit fontScale="70000" lnSpcReduction="20000"/>
          </a:bodyPr>
          <a:lstStyle/>
          <a:p>
            <a:pPr algn="just">
              <a:buNone/>
            </a:pPr>
            <a:endParaRPr lang="es-AR" sz="2900" b="1" dirty="0" smtClean="0">
              <a:latin typeface="Arial" pitchFamily="34" charset="0"/>
              <a:cs typeface="Arial" pitchFamily="34" charset="0"/>
            </a:endParaRPr>
          </a:p>
          <a:p>
            <a:pPr algn="just">
              <a:buNone/>
            </a:pPr>
            <a:r>
              <a:rPr lang="es-AR" sz="2600" b="1" dirty="0" smtClean="0">
                <a:latin typeface="Arial" pitchFamily="34" charset="0"/>
                <a:cs typeface="Arial" pitchFamily="34" charset="0"/>
              </a:rPr>
              <a:t>Nacho:</a:t>
            </a:r>
            <a:r>
              <a:rPr lang="es-AR" sz="2600" dirty="0" smtClean="0">
                <a:latin typeface="Arial" pitchFamily="34" charset="0"/>
                <a:cs typeface="Arial" pitchFamily="34" charset="0"/>
              </a:rPr>
              <a:t>  El </a:t>
            </a:r>
            <a:r>
              <a:rPr lang="es-AR" sz="2600" dirty="0">
                <a:latin typeface="Arial" pitchFamily="34" charset="0"/>
                <a:cs typeface="Arial" pitchFamily="34" charset="0"/>
              </a:rPr>
              <a:t>telegrama que acabamos de recibir nos detalla</a:t>
            </a:r>
            <a:r>
              <a:rPr lang="es-AR" sz="2600" dirty="0" smtClean="0">
                <a:latin typeface="Arial" pitchFamily="34" charset="0"/>
                <a:cs typeface="Arial" pitchFamily="34" charset="0"/>
              </a:rPr>
              <a:t>…</a:t>
            </a:r>
          </a:p>
          <a:p>
            <a:pPr algn="just">
              <a:buNone/>
            </a:pPr>
            <a:endParaRPr lang="en-US" sz="2600" dirty="0">
              <a:latin typeface="Arial" pitchFamily="34" charset="0"/>
              <a:cs typeface="Arial" pitchFamily="34" charset="0"/>
            </a:endParaRPr>
          </a:p>
          <a:p>
            <a:pPr algn="just">
              <a:buNone/>
            </a:pPr>
            <a:r>
              <a:rPr lang="es-AR" sz="2600" b="1" dirty="0" smtClean="0">
                <a:latin typeface="Arial" pitchFamily="34" charset="0"/>
                <a:cs typeface="Arial" pitchFamily="34" charset="0"/>
              </a:rPr>
              <a:t>Karen </a:t>
            </a:r>
            <a:r>
              <a:rPr lang="es-AR" sz="2600" i="1" dirty="0" smtClean="0">
                <a:latin typeface="Arial" pitchFamily="34" charset="0"/>
                <a:cs typeface="Arial" pitchFamily="34" charset="0"/>
              </a:rPr>
              <a:t>(leyendo </a:t>
            </a:r>
            <a:r>
              <a:rPr lang="es-AR" sz="2600" i="1" dirty="0">
                <a:latin typeface="Arial" pitchFamily="34" charset="0"/>
                <a:cs typeface="Arial" pitchFamily="34" charset="0"/>
              </a:rPr>
              <a:t>el telegrama)</a:t>
            </a:r>
            <a:r>
              <a:rPr lang="es-AR" sz="2600" b="1" dirty="0">
                <a:latin typeface="Arial" pitchFamily="34" charset="0"/>
                <a:cs typeface="Arial" pitchFamily="34" charset="0"/>
              </a:rPr>
              <a:t>:</a:t>
            </a:r>
            <a:r>
              <a:rPr lang="es-AR" sz="2600" dirty="0">
                <a:latin typeface="Arial" pitchFamily="34" charset="0"/>
                <a:cs typeface="Arial" pitchFamily="34" charset="0"/>
              </a:rPr>
              <a:t> </a:t>
            </a:r>
            <a:r>
              <a:rPr lang="es-AR" sz="2600" dirty="0" smtClean="0">
                <a:latin typeface="Arial" pitchFamily="34" charset="0"/>
                <a:cs typeface="Arial" pitchFamily="34" charset="0"/>
              </a:rPr>
              <a:t> La </a:t>
            </a:r>
            <a:r>
              <a:rPr lang="es-AR" sz="2600" dirty="0">
                <a:latin typeface="Arial" pitchFamily="34" charset="0"/>
                <a:cs typeface="Arial" pitchFamily="34" charset="0"/>
              </a:rPr>
              <a:t>contienda comenzó con 3700 hombres y 12 piezas de artillería a manos de nuestros héroes patrios; alzados contra 3400 y 10 piezas de artillería de los malvivientes españoles. Fin del </a:t>
            </a:r>
            <a:r>
              <a:rPr lang="es-AR" sz="2600" dirty="0" smtClean="0">
                <a:latin typeface="Arial" pitchFamily="34" charset="0"/>
                <a:cs typeface="Arial" pitchFamily="34" charset="0"/>
              </a:rPr>
              <a:t>telegrama.</a:t>
            </a:r>
          </a:p>
          <a:p>
            <a:pPr algn="just">
              <a:buNone/>
            </a:pPr>
            <a:endParaRPr lang="en-US" sz="2600" dirty="0">
              <a:latin typeface="Arial" pitchFamily="34" charset="0"/>
              <a:cs typeface="Arial" pitchFamily="34" charset="0"/>
            </a:endParaRPr>
          </a:p>
          <a:p>
            <a:pPr algn="just">
              <a:buNone/>
            </a:pPr>
            <a:r>
              <a:rPr lang="es-AR" sz="2600" b="1" dirty="0" smtClean="0">
                <a:latin typeface="Arial" pitchFamily="34" charset="0"/>
                <a:cs typeface="Arial" pitchFamily="34" charset="0"/>
              </a:rPr>
              <a:t>Nacho:</a:t>
            </a:r>
            <a:r>
              <a:rPr lang="es-AR" sz="2600" dirty="0" smtClean="0">
                <a:latin typeface="Arial" pitchFamily="34" charset="0"/>
                <a:cs typeface="Arial" pitchFamily="34" charset="0"/>
              </a:rPr>
              <a:t>  A </a:t>
            </a:r>
            <a:r>
              <a:rPr lang="es-AR" sz="2600" dirty="0">
                <a:latin typeface="Arial" pitchFamily="34" charset="0"/>
                <a:cs typeface="Arial" pitchFamily="34" charset="0"/>
              </a:rPr>
              <a:t>ver, recordemos también que se están enfrentado dos generales experimentados. Belgrano por su parte ya lideró la batalla de Tucumán, logró mejorar la disciplina de las fuerzas y creó la bandera albiceleste inspirada en la escarapela por la que las tropas juraron lealtad a la </a:t>
            </a:r>
            <a:r>
              <a:rPr lang="es-AR" sz="2600" dirty="0" smtClean="0">
                <a:latin typeface="Arial" pitchFamily="34" charset="0"/>
                <a:cs typeface="Arial" pitchFamily="34" charset="0"/>
              </a:rPr>
              <a:t>patria</a:t>
            </a:r>
          </a:p>
          <a:p>
            <a:pPr algn="just">
              <a:buNone/>
            </a:pPr>
            <a:r>
              <a:rPr lang="es-AR" sz="2600" dirty="0" smtClean="0">
                <a:latin typeface="Arial" pitchFamily="34" charset="0"/>
                <a:cs typeface="Arial" pitchFamily="34" charset="0"/>
              </a:rPr>
              <a:t>.</a:t>
            </a:r>
            <a:endParaRPr lang="en-US" sz="2600" dirty="0">
              <a:latin typeface="Arial" pitchFamily="34" charset="0"/>
              <a:cs typeface="Arial" pitchFamily="34" charset="0"/>
            </a:endParaRPr>
          </a:p>
          <a:p>
            <a:pPr algn="just">
              <a:buNone/>
            </a:pPr>
            <a:r>
              <a:rPr lang="es-AR" sz="2600" b="1" dirty="0" smtClean="0">
                <a:latin typeface="Arial" pitchFamily="34" charset="0"/>
                <a:cs typeface="Arial" pitchFamily="34" charset="0"/>
              </a:rPr>
              <a:t>Karen:</a:t>
            </a:r>
            <a:r>
              <a:rPr lang="es-AR" sz="2600" dirty="0" smtClean="0">
                <a:latin typeface="Arial" pitchFamily="34" charset="0"/>
                <a:cs typeface="Arial" pitchFamily="34" charset="0"/>
              </a:rPr>
              <a:t>  Tristán </a:t>
            </a:r>
            <a:r>
              <a:rPr lang="es-AR" sz="2600" dirty="0">
                <a:latin typeface="Arial" pitchFamily="34" charset="0"/>
                <a:cs typeface="Arial" pitchFamily="34" charset="0"/>
              </a:rPr>
              <a:t>fue jefe de artillería en la batalla de Tucumán y es el actual presidente de la Ciudad de </a:t>
            </a:r>
            <a:r>
              <a:rPr lang="es-AR" sz="2600" dirty="0" smtClean="0">
                <a:latin typeface="Arial" pitchFamily="34" charset="0"/>
                <a:cs typeface="Arial" pitchFamily="34" charset="0"/>
              </a:rPr>
              <a:t>Lima</a:t>
            </a:r>
          </a:p>
          <a:p>
            <a:pPr algn="just">
              <a:buNone/>
            </a:pPr>
            <a:r>
              <a:rPr lang="es-AR" sz="2600" dirty="0" smtClean="0">
                <a:latin typeface="Arial" pitchFamily="34" charset="0"/>
                <a:cs typeface="Arial" pitchFamily="34" charset="0"/>
              </a:rPr>
              <a:t>.</a:t>
            </a:r>
            <a:endParaRPr lang="en-US" sz="2600" dirty="0">
              <a:latin typeface="Arial" pitchFamily="34" charset="0"/>
              <a:cs typeface="Arial" pitchFamily="34" charset="0"/>
            </a:endParaRPr>
          </a:p>
          <a:p>
            <a:pPr algn="just">
              <a:buNone/>
            </a:pPr>
            <a:r>
              <a:rPr lang="es-AR" sz="2600" b="1" dirty="0" smtClean="0">
                <a:latin typeface="Arial" pitchFamily="34" charset="0"/>
                <a:cs typeface="Arial" pitchFamily="34" charset="0"/>
              </a:rPr>
              <a:t>Nacho:</a:t>
            </a:r>
            <a:r>
              <a:rPr lang="es-AR" sz="2600" dirty="0" smtClean="0">
                <a:latin typeface="Arial" pitchFamily="34" charset="0"/>
                <a:cs typeface="Arial" pitchFamily="34" charset="0"/>
              </a:rPr>
              <a:t>  Ah</a:t>
            </a:r>
            <a:r>
              <a:rPr lang="es-AR" sz="2600" dirty="0">
                <a:latin typeface="Arial" pitchFamily="34" charset="0"/>
                <a:cs typeface="Arial" pitchFamily="34" charset="0"/>
              </a:rPr>
              <a:t>! Entonces no es la primera vez que estos dos se encuentran cara a cara</a:t>
            </a:r>
            <a:r>
              <a:rPr lang="es-AR" sz="2600" dirty="0" smtClean="0">
                <a:latin typeface="Arial" pitchFamily="34" charset="0"/>
                <a:cs typeface="Arial" pitchFamily="34" charset="0"/>
              </a:rPr>
              <a:t>….</a:t>
            </a:r>
          </a:p>
          <a:p>
            <a:pPr algn="just">
              <a:buNone/>
            </a:pPr>
            <a:endParaRPr lang="en-US" sz="2600" dirty="0">
              <a:latin typeface="Arial" pitchFamily="34" charset="0"/>
              <a:cs typeface="Arial" pitchFamily="34" charset="0"/>
            </a:endParaRPr>
          </a:p>
          <a:p>
            <a:pPr algn="just">
              <a:buNone/>
            </a:pPr>
            <a:r>
              <a:rPr lang="es-AR" sz="2600" b="1" dirty="0" smtClean="0">
                <a:latin typeface="Arial" pitchFamily="34" charset="0"/>
                <a:cs typeface="Arial" pitchFamily="34" charset="0"/>
              </a:rPr>
              <a:t>Karen:</a:t>
            </a:r>
            <a:r>
              <a:rPr lang="es-AR" sz="2600" dirty="0" smtClean="0">
                <a:latin typeface="Arial" pitchFamily="34" charset="0"/>
                <a:cs typeface="Arial" pitchFamily="34" charset="0"/>
              </a:rPr>
              <a:t>  </a:t>
            </a:r>
            <a:r>
              <a:rPr lang="es-AR" sz="2600" dirty="0">
                <a:latin typeface="Arial" pitchFamily="34" charset="0"/>
                <a:cs typeface="Arial" pitchFamily="34" charset="0"/>
              </a:rPr>
              <a:t>Te cuento más después de los pregones. Agradecemos al diario La Gaceta por facilitarnos el servicio de </a:t>
            </a:r>
            <a:r>
              <a:rPr lang="es-AR" sz="2600" dirty="0" smtClean="0">
                <a:latin typeface="Arial" pitchFamily="34" charset="0"/>
                <a:cs typeface="Arial" pitchFamily="34" charset="0"/>
              </a:rPr>
              <a:t>telegrama.</a:t>
            </a:r>
            <a:endParaRPr lang="en-US" sz="2600" dirty="0">
              <a:latin typeface="Arial" pitchFamily="34" charset="0"/>
              <a:cs typeface="Arial" pitchFamily="34" charset="0"/>
            </a:endParaRPr>
          </a:p>
          <a:p>
            <a:endParaRPr lang="en-US" dirty="0"/>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r>
              <a:rPr lang="es-ES" sz="3200" u="sng" dirty="0" smtClean="0">
                <a:latin typeface="Arial" pitchFamily="34" charset="0"/>
                <a:cs typeface="Arial" pitchFamily="34" charset="0"/>
              </a:rPr>
              <a:t>Tanda publicitaria de pregones</a:t>
            </a:r>
            <a:endParaRPr lang="en-US" sz="3200" u="sng" dirty="0">
              <a:latin typeface="Arial" pitchFamily="34" charset="0"/>
              <a:cs typeface="Arial" pitchFamily="34" charset="0"/>
            </a:endParaRPr>
          </a:p>
        </p:txBody>
      </p:sp>
      <p:sp>
        <p:nvSpPr>
          <p:cNvPr id="3" name="2 Marcador de contenido"/>
          <p:cNvSpPr>
            <a:spLocks noGrp="1"/>
          </p:cNvSpPr>
          <p:nvPr>
            <p:ph idx="1"/>
          </p:nvPr>
        </p:nvSpPr>
        <p:spPr/>
        <p:txBody>
          <a:bodyPr>
            <a:normAutofit fontScale="55000" lnSpcReduction="20000"/>
          </a:bodyPr>
          <a:lstStyle/>
          <a:p>
            <a:pPr algn="just">
              <a:buNone/>
            </a:pPr>
            <a:r>
              <a:rPr lang="es-AR" dirty="0" smtClean="0">
                <a:latin typeface="Arial" pitchFamily="34" charset="0"/>
                <a:cs typeface="Arial" pitchFamily="34" charset="0"/>
              </a:rPr>
              <a:t>Inicia la tanda publicitaria con el ritmo del primer candombe.</a:t>
            </a:r>
          </a:p>
          <a:p>
            <a:pPr algn="just">
              <a:buNone/>
            </a:pPr>
            <a:endParaRPr lang="es-AR" dirty="0" smtClean="0">
              <a:latin typeface="Arial" pitchFamily="34" charset="0"/>
              <a:cs typeface="Arial" pitchFamily="34" charset="0"/>
            </a:endParaRPr>
          </a:p>
          <a:p>
            <a:pPr algn="just">
              <a:buNone/>
            </a:pPr>
            <a:r>
              <a:rPr lang="es-AR" b="1" dirty="0" smtClean="0">
                <a:latin typeface="Arial" pitchFamily="34" charset="0"/>
                <a:cs typeface="Arial" pitchFamily="34" charset="0"/>
              </a:rPr>
              <a:t>Pregón 1</a:t>
            </a:r>
          </a:p>
          <a:p>
            <a:pPr algn="just">
              <a:buNone/>
            </a:pPr>
            <a:r>
              <a:rPr lang="es-AR" b="1" dirty="0" smtClean="0">
                <a:latin typeface="Arial" pitchFamily="34" charset="0"/>
                <a:cs typeface="Arial" pitchFamily="34" charset="0"/>
              </a:rPr>
              <a:t>Locutor: </a:t>
            </a:r>
            <a:r>
              <a:rPr lang="es-AR" dirty="0" smtClean="0">
                <a:latin typeface="Arial" pitchFamily="34" charset="0"/>
                <a:cs typeface="Arial" pitchFamily="34" charset="0"/>
              </a:rPr>
              <a:t>¿No </a:t>
            </a:r>
            <a:r>
              <a:rPr lang="es-AR" dirty="0" err="1" smtClean="0">
                <a:latin typeface="Arial" pitchFamily="34" charset="0"/>
                <a:cs typeface="Arial" pitchFamily="34" charset="0"/>
              </a:rPr>
              <a:t>sabés</a:t>
            </a:r>
            <a:r>
              <a:rPr lang="es-AR" b="1" dirty="0" smtClean="0">
                <a:latin typeface="Arial" pitchFamily="34" charset="0"/>
                <a:cs typeface="Arial" pitchFamily="34" charset="0"/>
              </a:rPr>
              <a:t> </a:t>
            </a:r>
            <a:r>
              <a:rPr lang="es-AR" dirty="0" smtClean="0">
                <a:latin typeface="Arial" pitchFamily="34" charset="0"/>
                <a:cs typeface="Arial" pitchFamily="34" charset="0"/>
              </a:rPr>
              <a:t>de qué hablar? Información es libertad.</a:t>
            </a:r>
            <a:endParaRPr lang="en-US" dirty="0">
              <a:latin typeface="Arial" pitchFamily="34" charset="0"/>
              <a:cs typeface="Arial" pitchFamily="34" charset="0"/>
            </a:endParaRPr>
          </a:p>
          <a:p>
            <a:pPr algn="ctr">
              <a:buNone/>
            </a:pPr>
            <a:endParaRPr lang="es-AR" i="1" dirty="0" smtClean="0">
              <a:latin typeface="Arial" pitchFamily="34" charset="0"/>
              <a:cs typeface="Arial" pitchFamily="34" charset="0"/>
            </a:endParaRPr>
          </a:p>
          <a:p>
            <a:pPr algn="ctr">
              <a:buNone/>
            </a:pPr>
            <a:r>
              <a:rPr lang="es-AR" i="1" dirty="0" smtClean="0">
                <a:latin typeface="Arial" pitchFamily="34" charset="0"/>
                <a:cs typeface="Arial" pitchFamily="34" charset="0"/>
              </a:rPr>
              <a:t>Diario </a:t>
            </a:r>
            <a:r>
              <a:rPr lang="es-AR" b="1" i="1" dirty="0">
                <a:latin typeface="Arial" pitchFamily="34" charset="0"/>
                <a:cs typeface="Arial" pitchFamily="34" charset="0"/>
              </a:rPr>
              <a:t>La Gaceta</a:t>
            </a:r>
            <a:r>
              <a:rPr lang="es-AR" i="1" dirty="0">
                <a:latin typeface="Arial" pitchFamily="34" charset="0"/>
                <a:cs typeface="Arial" pitchFamily="34" charset="0"/>
              </a:rPr>
              <a:t>, </a:t>
            </a:r>
            <a:endParaRPr lang="en-US" i="1" dirty="0">
              <a:latin typeface="Arial" pitchFamily="34" charset="0"/>
              <a:cs typeface="Arial" pitchFamily="34" charset="0"/>
            </a:endParaRPr>
          </a:p>
          <a:p>
            <a:pPr algn="ctr">
              <a:buNone/>
            </a:pPr>
            <a:r>
              <a:rPr lang="es-AR" i="1" dirty="0">
                <a:latin typeface="Arial" pitchFamily="34" charset="0"/>
                <a:cs typeface="Arial" pitchFamily="34" charset="0"/>
              </a:rPr>
              <a:t>para todo el </a:t>
            </a:r>
            <a:r>
              <a:rPr lang="es-AR" i="1" dirty="0" smtClean="0">
                <a:latin typeface="Arial" pitchFamily="34" charset="0"/>
                <a:cs typeface="Arial" pitchFamily="34" charset="0"/>
              </a:rPr>
              <a:t>planeta. </a:t>
            </a:r>
            <a:endParaRPr lang="en-US" i="1" dirty="0">
              <a:latin typeface="Arial" pitchFamily="34" charset="0"/>
              <a:cs typeface="Arial" pitchFamily="34" charset="0"/>
            </a:endParaRPr>
          </a:p>
          <a:p>
            <a:pPr algn="ctr">
              <a:buNone/>
            </a:pPr>
            <a:r>
              <a:rPr lang="es-AR" i="1" dirty="0" smtClean="0">
                <a:latin typeface="Arial" pitchFamily="34" charset="0"/>
                <a:cs typeface="Arial" pitchFamily="34" charset="0"/>
              </a:rPr>
              <a:t>La </a:t>
            </a:r>
            <a:r>
              <a:rPr lang="es-AR" i="1" dirty="0">
                <a:latin typeface="Arial" pitchFamily="34" charset="0"/>
                <a:cs typeface="Arial" pitchFamily="34" charset="0"/>
              </a:rPr>
              <a:t>información más reciente </a:t>
            </a:r>
            <a:endParaRPr lang="en-US" i="1" dirty="0">
              <a:latin typeface="Arial" pitchFamily="34" charset="0"/>
              <a:cs typeface="Arial" pitchFamily="34" charset="0"/>
            </a:endParaRPr>
          </a:p>
          <a:p>
            <a:pPr algn="ctr">
              <a:buNone/>
            </a:pPr>
            <a:r>
              <a:rPr lang="es-AR" i="1" dirty="0">
                <a:latin typeface="Arial" pitchFamily="34" charset="0"/>
                <a:cs typeface="Arial" pitchFamily="34" charset="0"/>
              </a:rPr>
              <a:t>para que sea </a:t>
            </a:r>
            <a:r>
              <a:rPr lang="es-AR" i="1" dirty="0" smtClean="0">
                <a:latin typeface="Arial" pitchFamily="34" charset="0"/>
                <a:cs typeface="Arial" pitchFamily="34" charset="0"/>
              </a:rPr>
              <a:t>consciente</a:t>
            </a:r>
            <a:r>
              <a:rPr lang="es-AR" i="1" dirty="0">
                <a:latin typeface="Arial" pitchFamily="34" charset="0"/>
                <a:cs typeface="Arial" pitchFamily="34" charset="0"/>
              </a:rPr>
              <a:t>.  </a:t>
            </a:r>
            <a:endParaRPr lang="es-AR" i="1" dirty="0" smtClean="0">
              <a:latin typeface="Arial" pitchFamily="34" charset="0"/>
              <a:cs typeface="Arial" pitchFamily="34" charset="0"/>
            </a:endParaRPr>
          </a:p>
          <a:p>
            <a:pPr algn="ctr">
              <a:buNone/>
            </a:pPr>
            <a:endParaRPr lang="es-AR" i="1" dirty="0" smtClean="0">
              <a:latin typeface="Arial" pitchFamily="34" charset="0"/>
              <a:cs typeface="Arial" pitchFamily="34" charset="0"/>
            </a:endParaRPr>
          </a:p>
          <a:p>
            <a:pPr algn="just">
              <a:buNone/>
            </a:pPr>
            <a:r>
              <a:rPr lang="es-ES" b="1" dirty="0" smtClean="0">
                <a:latin typeface="Arial" pitchFamily="34" charset="0"/>
                <a:cs typeface="Arial" pitchFamily="34" charset="0"/>
              </a:rPr>
              <a:t>Pregón 2</a:t>
            </a:r>
          </a:p>
          <a:p>
            <a:pPr algn="just">
              <a:buNone/>
            </a:pPr>
            <a:r>
              <a:rPr lang="es-ES" b="1" dirty="0" smtClean="0">
                <a:latin typeface="Arial" pitchFamily="34" charset="0"/>
                <a:cs typeface="Arial" pitchFamily="34" charset="0"/>
              </a:rPr>
              <a:t>Locutor: </a:t>
            </a:r>
            <a:r>
              <a:rPr lang="es-ES" dirty="0" smtClean="0">
                <a:latin typeface="Arial" pitchFamily="34" charset="0"/>
                <a:cs typeface="Arial" pitchFamily="34" charset="0"/>
              </a:rPr>
              <a:t>Llegó la hora del té y no </a:t>
            </a:r>
            <a:r>
              <a:rPr lang="es-ES" dirty="0" err="1" smtClean="0">
                <a:latin typeface="Arial" pitchFamily="34" charset="0"/>
                <a:cs typeface="Arial" pitchFamily="34" charset="0"/>
              </a:rPr>
              <a:t>sabés</a:t>
            </a:r>
            <a:r>
              <a:rPr lang="es-ES" dirty="0" smtClean="0">
                <a:latin typeface="Arial" pitchFamily="34" charset="0"/>
                <a:cs typeface="Arial" pitchFamily="34" charset="0"/>
              </a:rPr>
              <a:t> qué darle de comer a tus niños…</a:t>
            </a:r>
          </a:p>
          <a:p>
            <a:pPr algn="ctr">
              <a:buNone/>
            </a:pPr>
            <a:r>
              <a:rPr lang="es-AR" i="1" dirty="0" smtClean="0">
                <a:latin typeface="Arial" pitchFamily="34" charset="0"/>
                <a:cs typeface="Arial" pitchFamily="34" charset="0"/>
              </a:rPr>
              <a:t>Chocolate </a:t>
            </a:r>
            <a:r>
              <a:rPr lang="es-AR" b="1" i="1" dirty="0">
                <a:latin typeface="Arial" pitchFamily="34" charset="0"/>
                <a:cs typeface="Arial" pitchFamily="34" charset="0"/>
              </a:rPr>
              <a:t>Á</a:t>
            </a:r>
            <a:r>
              <a:rPr lang="es-AR" b="1" i="1" dirty="0" smtClean="0">
                <a:latin typeface="Arial" pitchFamily="34" charset="0"/>
                <a:cs typeface="Arial" pitchFamily="34" charset="0"/>
              </a:rPr>
              <a:t>guila</a:t>
            </a:r>
            <a:r>
              <a:rPr lang="es-AR" i="1" dirty="0">
                <a:latin typeface="Arial" pitchFamily="34" charset="0"/>
                <a:cs typeface="Arial" pitchFamily="34" charset="0"/>
              </a:rPr>
              <a:t>,</a:t>
            </a:r>
            <a:endParaRPr lang="en-US" i="1" dirty="0">
              <a:latin typeface="Arial" pitchFamily="34" charset="0"/>
              <a:cs typeface="Arial" pitchFamily="34" charset="0"/>
            </a:endParaRPr>
          </a:p>
          <a:p>
            <a:pPr algn="ctr">
              <a:buNone/>
            </a:pPr>
            <a:r>
              <a:rPr lang="es-AR" i="1" dirty="0">
                <a:latin typeface="Arial" pitchFamily="34" charset="0"/>
                <a:cs typeface="Arial" pitchFamily="34" charset="0"/>
              </a:rPr>
              <a:t>para la niña </a:t>
            </a:r>
            <a:r>
              <a:rPr lang="es-AR" i="1" dirty="0" smtClean="0">
                <a:latin typeface="Arial" pitchFamily="34" charset="0"/>
                <a:cs typeface="Arial" pitchFamily="34" charset="0"/>
              </a:rPr>
              <a:t>intranquila.</a:t>
            </a:r>
            <a:endParaRPr lang="en-US" i="1" dirty="0">
              <a:latin typeface="Arial" pitchFamily="34" charset="0"/>
              <a:cs typeface="Arial" pitchFamily="34" charset="0"/>
            </a:endParaRPr>
          </a:p>
          <a:p>
            <a:pPr algn="ctr">
              <a:buNone/>
            </a:pPr>
            <a:r>
              <a:rPr lang="es-AR" i="1" dirty="0" smtClean="0">
                <a:latin typeface="Arial" pitchFamily="34" charset="0"/>
                <a:cs typeface="Arial" pitchFamily="34" charset="0"/>
              </a:rPr>
              <a:t>Su </a:t>
            </a:r>
            <a:r>
              <a:rPr lang="es-AR" i="1" dirty="0">
                <a:latin typeface="Arial" pitchFamily="34" charset="0"/>
                <a:cs typeface="Arial" pitchFamily="34" charset="0"/>
              </a:rPr>
              <a:t>hambre calma</a:t>
            </a:r>
            <a:endParaRPr lang="en-US" i="1" dirty="0">
              <a:latin typeface="Arial" pitchFamily="34" charset="0"/>
              <a:cs typeface="Arial" pitchFamily="34" charset="0"/>
            </a:endParaRPr>
          </a:p>
          <a:p>
            <a:pPr algn="ctr">
              <a:buNone/>
            </a:pPr>
            <a:r>
              <a:rPr lang="es-AR" i="1" dirty="0">
                <a:latin typeface="Arial" pitchFamily="34" charset="0"/>
                <a:cs typeface="Arial" pitchFamily="34" charset="0"/>
              </a:rPr>
              <a:t>y alegra su alma.</a:t>
            </a:r>
            <a:endParaRPr lang="en-US" i="1" dirty="0">
              <a:latin typeface="Arial" pitchFamily="34" charset="0"/>
              <a:cs typeface="Arial" pitchFamily="34" charset="0"/>
            </a:endParaRPr>
          </a:p>
          <a:p>
            <a:pPr algn="just">
              <a:buNone/>
            </a:pPr>
            <a:endParaRPr lang="es-ES" dirty="0" smtClean="0"/>
          </a:p>
          <a:p>
            <a:pPr algn="just">
              <a:buNone/>
            </a:pPr>
            <a:endParaRPr lang="en-US" b="1" dirty="0"/>
          </a:p>
          <a:p>
            <a:pPr>
              <a:buNone/>
            </a:pPr>
            <a:endParaRPr lang="en-US" dirty="0"/>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000109"/>
            <a:ext cx="8329642" cy="4143403"/>
          </a:xfrm>
        </p:spPr>
        <p:txBody>
          <a:bodyPr>
            <a:normAutofit fontScale="55000" lnSpcReduction="20000"/>
          </a:bodyPr>
          <a:lstStyle/>
          <a:p>
            <a:pPr>
              <a:buNone/>
            </a:pPr>
            <a:r>
              <a:rPr lang="es-ES" b="1" dirty="0" smtClean="0">
                <a:latin typeface="Arial" pitchFamily="34" charset="0"/>
                <a:cs typeface="Arial" pitchFamily="34" charset="0"/>
              </a:rPr>
              <a:t>Pregón 3</a:t>
            </a:r>
          </a:p>
          <a:p>
            <a:pPr>
              <a:buNone/>
            </a:pPr>
            <a:r>
              <a:rPr lang="es-ES" b="1" dirty="0" smtClean="0">
                <a:latin typeface="Arial" pitchFamily="34" charset="0"/>
                <a:cs typeface="Arial" pitchFamily="34" charset="0"/>
              </a:rPr>
              <a:t>Locutor: </a:t>
            </a:r>
            <a:r>
              <a:rPr lang="es-ES" dirty="0" smtClean="0">
                <a:latin typeface="Arial" pitchFamily="34" charset="0"/>
                <a:cs typeface="Arial" pitchFamily="34" charset="0"/>
              </a:rPr>
              <a:t>¿Harto de no encajar?¿</a:t>
            </a:r>
            <a:r>
              <a:rPr lang="es-ES" dirty="0" err="1" smtClean="0">
                <a:latin typeface="Arial" pitchFamily="34" charset="0"/>
                <a:cs typeface="Arial" pitchFamily="34" charset="0"/>
              </a:rPr>
              <a:t>Querés</a:t>
            </a:r>
            <a:r>
              <a:rPr lang="es-ES" dirty="0" smtClean="0">
                <a:latin typeface="Arial" pitchFamily="34" charset="0"/>
                <a:cs typeface="Arial" pitchFamily="34" charset="0"/>
              </a:rPr>
              <a:t> codearte con los gigantes?</a:t>
            </a:r>
          </a:p>
          <a:p>
            <a:pPr algn="ctr">
              <a:buNone/>
            </a:pPr>
            <a:endParaRPr lang="es-AR" b="1" i="1" dirty="0" smtClean="0">
              <a:latin typeface="Arial" pitchFamily="34" charset="0"/>
              <a:cs typeface="Arial" pitchFamily="34" charset="0"/>
            </a:endParaRPr>
          </a:p>
          <a:p>
            <a:pPr algn="ctr">
              <a:buNone/>
            </a:pPr>
            <a:r>
              <a:rPr lang="es-AR" b="1" i="1" dirty="0" smtClean="0">
                <a:latin typeface="Arial" pitchFamily="34" charset="0"/>
                <a:cs typeface="Arial" pitchFamily="34" charset="0"/>
              </a:rPr>
              <a:t>Cigarrería </a:t>
            </a:r>
            <a:r>
              <a:rPr lang="es-AR" b="1" i="1" dirty="0">
                <a:latin typeface="Arial" pitchFamily="34" charset="0"/>
                <a:cs typeface="Arial" pitchFamily="34" charset="0"/>
              </a:rPr>
              <a:t>del </a:t>
            </a:r>
            <a:r>
              <a:rPr lang="es-AR" b="1" i="1" dirty="0" smtClean="0">
                <a:latin typeface="Arial" pitchFamily="34" charset="0"/>
                <a:cs typeface="Arial" pitchFamily="34" charset="0"/>
              </a:rPr>
              <a:t>Toro</a:t>
            </a:r>
            <a:r>
              <a:rPr lang="es-AR" i="1" dirty="0" smtClean="0">
                <a:latin typeface="Arial" pitchFamily="34" charset="0"/>
                <a:cs typeface="Arial" pitchFamily="34" charset="0"/>
              </a:rPr>
              <a:t>.</a:t>
            </a:r>
            <a:endParaRPr lang="en-US" i="1" dirty="0">
              <a:latin typeface="Arial" pitchFamily="34" charset="0"/>
              <a:cs typeface="Arial" pitchFamily="34" charset="0"/>
            </a:endParaRPr>
          </a:p>
          <a:p>
            <a:pPr algn="ctr">
              <a:buNone/>
            </a:pPr>
            <a:r>
              <a:rPr lang="es-AR" i="1" dirty="0">
                <a:latin typeface="Arial" pitchFamily="34" charset="0"/>
                <a:cs typeface="Arial" pitchFamily="34" charset="0"/>
              </a:rPr>
              <a:t>P</a:t>
            </a:r>
            <a:r>
              <a:rPr lang="es-AR" i="1" dirty="0" smtClean="0">
                <a:latin typeface="Arial" pitchFamily="34" charset="0"/>
                <a:cs typeface="Arial" pitchFamily="34" charset="0"/>
              </a:rPr>
              <a:t>or </a:t>
            </a:r>
            <a:r>
              <a:rPr lang="es-AR" i="1" dirty="0">
                <a:latin typeface="Arial" pitchFamily="34" charset="0"/>
                <a:cs typeface="Arial" pitchFamily="34" charset="0"/>
              </a:rPr>
              <a:t>poco oro,</a:t>
            </a:r>
            <a:endParaRPr lang="en-US" i="1" dirty="0">
              <a:latin typeface="Arial" pitchFamily="34" charset="0"/>
              <a:cs typeface="Arial" pitchFamily="34" charset="0"/>
            </a:endParaRPr>
          </a:p>
          <a:p>
            <a:pPr algn="ctr">
              <a:buNone/>
            </a:pPr>
            <a:r>
              <a:rPr lang="es-AR" i="1" dirty="0">
                <a:latin typeface="Arial" pitchFamily="34" charset="0"/>
                <a:cs typeface="Arial" pitchFamily="34" charset="0"/>
              </a:rPr>
              <a:t>obtiene calidad,</a:t>
            </a:r>
            <a:endParaRPr lang="en-US" i="1" dirty="0">
              <a:latin typeface="Arial" pitchFamily="34" charset="0"/>
              <a:cs typeface="Arial" pitchFamily="34" charset="0"/>
            </a:endParaRPr>
          </a:p>
          <a:p>
            <a:pPr algn="ctr">
              <a:buNone/>
            </a:pPr>
            <a:r>
              <a:rPr lang="es-AR" i="1" dirty="0">
                <a:latin typeface="Arial" pitchFamily="34" charset="0"/>
                <a:cs typeface="Arial" pitchFamily="34" charset="0"/>
              </a:rPr>
              <a:t>y disfruta de verdad</a:t>
            </a:r>
            <a:r>
              <a:rPr lang="es-AR" i="1" dirty="0" smtClean="0">
                <a:latin typeface="Arial" pitchFamily="34" charset="0"/>
                <a:cs typeface="Arial" pitchFamily="34" charset="0"/>
              </a:rPr>
              <a:t>.</a:t>
            </a:r>
          </a:p>
          <a:p>
            <a:pPr>
              <a:buNone/>
            </a:pPr>
            <a:r>
              <a:rPr lang="es-AR" b="1" dirty="0" smtClean="0">
                <a:latin typeface="Arial" pitchFamily="34" charset="0"/>
                <a:cs typeface="Arial" pitchFamily="34" charset="0"/>
              </a:rPr>
              <a:t>Pregón 4</a:t>
            </a:r>
          </a:p>
          <a:p>
            <a:pPr algn="just">
              <a:buNone/>
            </a:pPr>
            <a:r>
              <a:rPr lang="es-AR" b="1" dirty="0" smtClean="0">
                <a:latin typeface="Arial" pitchFamily="34" charset="0"/>
                <a:cs typeface="Arial" pitchFamily="34" charset="0"/>
              </a:rPr>
              <a:t>Locutor: </a:t>
            </a:r>
            <a:r>
              <a:rPr lang="es-AR" dirty="0" smtClean="0">
                <a:latin typeface="Arial" pitchFamily="34" charset="0"/>
                <a:cs typeface="Arial" pitchFamily="34" charset="0"/>
              </a:rPr>
              <a:t>¿El empacho del fin de semana no te deja respirar?¿Te tiraron el cuerito y seguís igual?</a:t>
            </a:r>
          </a:p>
          <a:p>
            <a:pPr algn="ctr">
              <a:buNone/>
            </a:pPr>
            <a:r>
              <a:rPr lang="es-AR" b="1" i="1" dirty="0" err="1">
                <a:latin typeface="Arial" pitchFamily="34" charset="0"/>
                <a:cs typeface="Arial" pitchFamily="34" charset="0"/>
              </a:rPr>
              <a:t>Fernet</a:t>
            </a:r>
            <a:r>
              <a:rPr lang="es-AR" b="1" i="1" dirty="0">
                <a:latin typeface="Arial" pitchFamily="34" charset="0"/>
                <a:cs typeface="Arial" pitchFamily="34" charset="0"/>
              </a:rPr>
              <a:t> </a:t>
            </a:r>
            <a:r>
              <a:rPr lang="es-AR" b="1" i="1" dirty="0" smtClean="0">
                <a:latin typeface="Arial" pitchFamily="34" charset="0"/>
                <a:cs typeface="Arial" pitchFamily="34" charset="0"/>
              </a:rPr>
              <a:t>Branca.</a:t>
            </a:r>
            <a:endParaRPr lang="en-US" i="1" dirty="0">
              <a:latin typeface="Arial" pitchFamily="34" charset="0"/>
              <a:cs typeface="Arial" pitchFamily="34" charset="0"/>
            </a:endParaRPr>
          </a:p>
          <a:p>
            <a:pPr algn="ctr">
              <a:buNone/>
            </a:pPr>
            <a:r>
              <a:rPr lang="es-AR" i="1" dirty="0" smtClean="0">
                <a:latin typeface="Arial" pitchFamily="34" charset="0"/>
                <a:cs typeface="Arial" pitchFamily="34" charset="0"/>
              </a:rPr>
              <a:t>El </a:t>
            </a:r>
            <a:r>
              <a:rPr lang="es-AR" i="1" dirty="0">
                <a:latin typeface="Arial" pitchFamily="34" charset="0"/>
                <a:cs typeface="Arial" pitchFamily="34" charset="0"/>
              </a:rPr>
              <a:t>que su </a:t>
            </a:r>
            <a:r>
              <a:rPr lang="es-AR" i="1" dirty="0" smtClean="0">
                <a:latin typeface="Arial" pitchFamily="34" charset="0"/>
                <a:cs typeface="Arial" pitchFamily="34" charset="0"/>
              </a:rPr>
              <a:t>intestino </a:t>
            </a:r>
            <a:r>
              <a:rPr lang="es-AR" i="1" dirty="0">
                <a:latin typeface="Arial" pitchFamily="34" charset="0"/>
                <a:cs typeface="Arial" pitchFamily="34" charset="0"/>
              </a:rPr>
              <a:t>destranca,</a:t>
            </a:r>
            <a:endParaRPr lang="en-US" i="1" dirty="0">
              <a:latin typeface="Arial" pitchFamily="34" charset="0"/>
              <a:cs typeface="Arial" pitchFamily="34" charset="0"/>
            </a:endParaRPr>
          </a:p>
          <a:p>
            <a:pPr algn="ctr">
              <a:buNone/>
            </a:pPr>
            <a:r>
              <a:rPr lang="es-AR" i="1" dirty="0">
                <a:latin typeface="Arial" pitchFamily="34" charset="0"/>
                <a:cs typeface="Arial" pitchFamily="34" charset="0"/>
              </a:rPr>
              <a:t>y </a:t>
            </a:r>
            <a:r>
              <a:rPr lang="es-AR" i="1" dirty="0" smtClean="0">
                <a:latin typeface="Arial" pitchFamily="34" charset="0"/>
                <a:cs typeface="Arial" pitchFamily="34" charset="0"/>
              </a:rPr>
              <a:t>que con disimulo</a:t>
            </a:r>
            <a:r>
              <a:rPr lang="es-AR" i="1" dirty="0">
                <a:latin typeface="Arial" pitchFamily="34" charset="0"/>
                <a:cs typeface="Arial" pitchFamily="34" charset="0"/>
              </a:rPr>
              <a:t>,</a:t>
            </a:r>
            <a:endParaRPr lang="en-US" i="1" dirty="0">
              <a:latin typeface="Arial" pitchFamily="34" charset="0"/>
              <a:cs typeface="Arial" pitchFamily="34" charset="0"/>
            </a:endParaRPr>
          </a:p>
          <a:p>
            <a:pPr algn="ctr">
              <a:buNone/>
            </a:pPr>
            <a:r>
              <a:rPr lang="es-AR" i="1" dirty="0">
                <a:latin typeface="Arial" pitchFamily="34" charset="0"/>
                <a:cs typeface="Arial" pitchFamily="34" charset="0"/>
              </a:rPr>
              <a:t>lo saca de apuro.</a:t>
            </a:r>
            <a:endParaRPr lang="en-US" i="1" dirty="0">
              <a:latin typeface="Arial" pitchFamily="34" charset="0"/>
              <a:cs typeface="Arial" pitchFamily="34" charset="0"/>
            </a:endParaRPr>
          </a:p>
          <a:p>
            <a:pPr algn="just">
              <a:buNone/>
            </a:pPr>
            <a:endParaRPr lang="en-US" b="1" dirty="0"/>
          </a:p>
          <a:p>
            <a:pPr>
              <a:buNone/>
            </a:pPr>
            <a:endParaRPr lang="en-US" dirty="0"/>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54032"/>
          </a:xfrm>
        </p:spPr>
        <p:style>
          <a:lnRef idx="3">
            <a:schemeClr val="lt1"/>
          </a:lnRef>
          <a:fillRef idx="1">
            <a:schemeClr val="accent6"/>
          </a:fillRef>
          <a:effectRef idx="1">
            <a:schemeClr val="accent6"/>
          </a:effectRef>
          <a:fontRef idx="minor">
            <a:schemeClr val="lt1"/>
          </a:fontRef>
        </p:style>
        <p:txBody>
          <a:bodyPr>
            <a:normAutofit fontScale="90000"/>
          </a:bodyPr>
          <a:lstStyle/>
          <a:p>
            <a:r>
              <a:rPr lang="es-AR" sz="3200" b="1" u="sng" dirty="0" smtClean="0">
                <a:latin typeface="Arial" pitchFamily="34" charset="0"/>
                <a:cs typeface="Arial" pitchFamily="34" charset="0"/>
              </a:rPr>
              <a:t/>
            </a:r>
            <a:br>
              <a:rPr lang="es-AR" sz="3200" b="1" u="sng" dirty="0" smtClean="0">
                <a:latin typeface="Arial" pitchFamily="34" charset="0"/>
                <a:cs typeface="Arial" pitchFamily="34" charset="0"/>
              </a:rPr>
            </a:br>
            <a:r>
              <a:rPr lang="es-AR" sz="3200" b="1" u="sng" dirty="0" smtClean="0">
                <a:latin typeface="Arial" pitchFamily="34" charset="0"/>
                <a:cs typeface="Arial" pitchFamily="34" charset="0"/>
              </a:rPr>
              <a:t>2do</a:t>
            </a:r>
            <a:r>
              <a:rPr lang="es-AR" sz="3200" b="1" u="sng" dirty="0">
                <a:latin typeface="Arial" pitchFamily="34" charset="0"/>
                <a:cs typeface="Arial" pitchFamily="34" charset="0"/>
              </a:rPr>
              <a:t>. </a:t>
            </a:r>
            <a:r>
              <a:rPr lang="es-AR" sz="3200" b="1" u="sng" dirty="0" smtClean="0">
                <a:latin typeface="Arial" pitchFamily="34" charset="0"/>
                <a:cs typeface="Arial" pitchFamily="34" charset="0"/>
              </a:rPr>
              <a:t>BLOQUE</a:t>
            </a:r>
            <a:r>
              <a:rPr lang="en-US" sz="3200" b="1" u="sng" dirty="0">
                <a:latin typeface="Arial" pitchFamily="34" charset="0"/>
                <a:cs typeface="Arial" pitchFamily="34" charset="0"/>
              </a:rPr>
              <a:t/>
            </a:r>
            <a:br>
              <a:rPr lang="en-US" sz="3200" b="1" u="sng" dirty="0">
                <a:latin typeface="Arial" pitchFamily="34" charset="0"/>
                <a:cs typeface="Arial" pitchFamily="34" charset="0"/>
              </a:rPr>
            </a:br>
            <a:r>
              <a:rPr lang="es-ES" sz="3200" b="1" u="sng" dirty="0" smtClean="0">
                <a:latin typeface="Arial" pitchFamily="34" charset="0"/>
                <a:cs typeface="Arial" pitchFamily="34" charset="0"/>
              </a:rPr>
              <a:t> </a:t>
            </a:r>
            <a:endParaRPr lang="en-US" sz="3200" b="1" u="sng" dirty="0">
              <a:latin typeface="Arial" pitchFamily="34" charset="0"/>
              <a:cs typeface="Arial" pitchFamily="34" charset="0"/>
            </a:endParaRPr>
          </a:p>
        </p:txBody>
      </p:sp>
      <p:sp>
        <p:nvSpPr>
          <p:cNvPr id="3" name="2 Marcador de contenido"/>
          <p:cNvSpPr>
            <a:spLocks noGrp="1"/>
          </p:cNvSpPr>
          <p:nvPr>
            <p:ph idx="1"/>
          </p:nvPr>
        </p:nvSpPr>
        <p:spPr>
          <a:xfrm>
            <a:off x="357158" y="1000108"/>
            <a:ext cx="8329642" cy="5643602"/>
          </a:xfrm>
        </p:spPr>
        <p:txBody>
          <a:bodyPr>
            <a:normAutofit fontScale="55000" lnSpcReduction="20000"/>
          </a:bodyPr>
          <a:lstStyle/>
          <a:p>
            <a:pPr algn="just">
              <a:buNone/>
            </a:pPr>
            <a:r>
              <a:rPr lang="es-AR" i="1" dirty="0" smtClean="0">
                <a:latin typeface="Arial" pitchFamily="34" charset="0"/>
                <a:cs typeface="Arial" pitchFamily="34" charset="0"/>
              </a:rPr>
              <a:t>Reinicia la cortina musical indicando el comienzo del segundo bloque</a:t>
            </a:r>
            <a:r>
              <a:rPr lang="es-AR" b="1" dirty="0" smtClean="0">
                <a:latin typeface="Arial" pitchFamily="34" charset="0"/>
                <a:cs typeface="Arial" pitchFamily="34" charset="0"/>
              </a:rPr>
              <a:t>.</a:t>
            </a:r>
          </a:p>
          <a:p>
            <a:pPr algn="just">
              <a:buNone/>
            </a:pPr>
            <a:endParaRPr lang="es-AR" b="1" dirty="0" smtClean="0">
              <a:latin typeface="Arial" pitchFamily="34" charset="0"/>
              <a:cs typeface="Arial" pitchFamily="34" charset="0"/>
            </a:endParaRPr>
          </a:p>
          <a:p>
            <a:pPr algn="just">
              <a:buNone/>
            </a:pPr>
            <a:r>
              <a:rPr lang="es-AR" b="1" dirty="0" smtClean="0">
                <a:latin typeface="Arial" pitchFamily="34" charset="0"/>
                <a:cs typeface="Arial" pitchFamily="34" charset="0"/>
              </a:rPr>
              <a:t>Nacho:</a:t>
            </a:r>
            <a:r>
              <a:rPr lang="es-AR" dirty="0" smtClean="0">
                <a:latin typeface="Arial" pitchFamily="34" charset="0"/>
                <a:cs typeface="Arial" pitchFamily="34" charset="0"/>
              </a:rPr>
              <a:t>  ¿</a:t>
            </a:r>
            <a:r>
              <a:rPr lang="es-AR" dirty="0">
                <a:latin typeface="Arial" pitchFamily="34" charset="0"/>
                <a:cs typeface="Arial" pitchFamily="34" charset="0"/>
              </a:rPr>
              <a:t>En qué nos quedamos?-.</a:t>
            </a:r>
            <a:endParaRPr lang="en-US" dirty="0">
              <a:latin typeface="Arial" pitchFamily="34" charset="0"/>
              <a:cs typeface="Arial" pitchFamily="34" charset="0"/>
            </a:endParaRPr>
          </a:p>
          <a:p>
            <a:pPr algn="just">
              <a:buNone/>
            </a:pPr>
            <a:r>
              <a:rPr lang="es-AR" b="1" dirty="0" smtClean="0">
                <a:latin typeface="Arial" pitchFamily="34" charset="0"/>
                <a:cs typeface="Arial" pitchFamily="34" charset="0"/>
              </a:rPr>
              <a:t>Karen:</a:t>
            </a:r>
            <a:r>
              <a:rPr lang="es-AR" dirty="0" smtClean="0">
                <a:latin typeface="Arial" pitchFamily="34" charset="0"/>
                <a:cs typeface="Arial" pitchFamily="34" charset="0"/>
              </a:rPr>
              <a:t>  En </a:t>
            </a:r>
            <a:r>
              <a:rPr lang="es-AR" dirty="0">
                <a:latin typeface="Arial" pitchFamily="34" charset="0"/>
                <a:cs typeface="Arial" pitchFamily="34" charset="0"/>
              </a:rPr>
              <a:t>que éste no es el primer encuentro de los líderes. Se rumora que estos, ahora rivales, en algún momento fueron grandes compañeros en Salamanca y que hasta compitieron por el amor de una misma mujer-.</a:t>
            </a:r>
            <a:endParaRPr lang="en-US" dirty="0">
              <a:latin typeface="Arial" pitchFamily="34" charset="0"/>
              <a:cs typeface="Arial" pitchFamily="34" charset="0"/>
            </a:endParaRPr>
          </a:p>
          <a:p>
            <a:pPr algn="just">
              <a:buNone/>
            </a:pPr>
            <a:r>
              <a:rPr lang="es-AR" b="1" dirty="0" smtClean="0">
                <a:latin typeface="Arial" pitchFamily="34" charset="0"/>
                <a:cs typeface="Arial" pitchFamily="34" charset="0"/>
              </a:rPr>
              <a:t>Nacho:</a:t>
            </a:r>
            <a:r>
              <a:rPr lang="es-AR" dirty="0" smtClean="0">
                <a:latin typeface="Arial" pitchFamily="34" charset="0"/>
                <a:cs typeface="Arial" pitchFamily="34" charset="0"/>
              </a:rPr>
              <a:t>  </a:t>
            </a:r>
            <a:r>
              <a:rPr lang="es-AR" dirty="0">
                <a:latin typeface="Arial" pitchFamily="34" charset="0"/>
                <a:cs typeface="Arial" pitchFamily="34" charset="0"/>
              </a:rPr>
              <a:t>Entonces puede que las especulaciones sobre el destino de nuestra patria sean acertados, ¿Será que esta antigua amistad influirá y será más fuerte  que la lealtad a la patria de Belgrano</a:t>
            </a:r>
            <a:r>
              <a:rPr lang="es-AR" dirty="0" smtClean="0">
                <a:latin typeface="Arial" pitchFamily="34" charset="0"/>
                <a:cs typeface="Arial" pitchFamily="34" charset="0"/>
              </a:rPr>
              <a:t>?.</a:t>
            </a:r>
          </a:p>
          <a:p>
            <a:pPr algn="just">
              <a:buNone/>
            </a:pPr>
            <a:endParaRPr lang="en-US" dirty="0">
              <a:latin typeface="Arial" pitchFamily="34" charset="0"/>
              <a:cs typeface="Arial" pitchFamily="34" charset="0"/>
            </a:endParaRPr>
          </a:p>
          <a:p>
            <a:pPr algn="just">
              <a:buNone/>
            </a:pPr>
            <a:r>
              <a:rPr lang="es-AR" i="1" dirty="0">
                <a:latin typeface="Arial" pitchFamily="34" charset="0"/>
                <a:cs typeface="Arial" pitchFamily="34" charset="0"/>
              </a:rPr>
              <a:t>(Sonido de </a:t>
            </a:r>
            <a:r>
              <a:rPr lang="es-AR" i="1" dirty="0" smtClean="0">
                <a:latin typeface="Arial" pitchFamily="34" charset="0"/>
                <a:cs typeface="Arial" pitchFamily="34" charset="0"/>
              </a:rPr>
              <a:t>telégrafo. Luego comienza la cortina de boletín informativo)</a:t>
            </a:r>
          </a:p>
          <a:p>
            <a:pPr algn="just">
              <a:buNone/>
            </a:pPr>
            <a:endParaRPr lang="en-US" dirty="0">
              <a:latin typeface="Arial" pitchFamily="34" charset="0"/>
              <a:cs typeface="Arial" pitchFamily="34" charset="0"/>
            </a:endParaRPr>
          </a:p>
          <a:p>
            <a:pPr algn="just">
              <a:buNone/>
            </a:pPr>
            <a:r>
              <a:rPr lang="es-AR" b="1" dirty="0" smtClean="0">
                <a:latin typeface="Arial" pitchFamily="34" charset="0"/>
                <a:cs typeface="Arial" pitchFamily="34" charset="0"/>
              </a:rPr>
              <a:t>Karen:</a:t>
            </a:r>
            <a:r>
              <a:rPr lang="es-AR" dirty="0" smtClean="0">
                <a:latin typeface="Arial" pitchFamily="34" charset="0"/>
                <a:cs typeface="Arial" pitchFamily="34" charset="0"/>
              </a:rPr>
              <a:t>   </a:t>
            </a:r>
            <a:r>
              <a:rPr lang="es-AR" dirty="0">
                <a:latin typeface="Arial" pitchFamily="34" charset="0"/>
                <a:cs typeface="Arial" pitchFamily="34" charset="0"/>
              </a:rPr>
              <a:t>Último momento, las fuerzas realistas capitularon ante su inminente derrota con 480 muertos y 114 heridos-</a:t>
            </a:r>
            <a:r>
              <a:rPr lang="es-AR" dirty="0" smtClean="0">
                <a:latin typeface="Arial" pitchFamily="34" charset="0"/>
                <a:cs typeface="Arial" pitchFamily="34" charset="0"/>
              </a:rPr>
              <a:t>.</a:t>
            </a:r>
          </a:p>
          <a:p>
            <a:pPr algn="just">
              <a:buNone/>
            </a:pPr>
            <a:endParaRPr lang="en-US" dirty="0">
              <a:latin typeface="Arial" pitchFamily="34" charset="0"/>
              <a:cs typeface="Arial" pitchFamily="34" charset="0"/>
            </a:endParaRPr>
          </a:p>
          <a:p>
            <a:pPr algn="just">
              <a:buNone/>
            </a:pPr>
            <a:r>
              <a:rPr lang="es-AR" i="1" dirty="0">
                <a:latin typeface="Arial" pitchFamily="34" charset="0"/>
                <a:cs typeface="Arial" pitchFamily="34" charset="0"/>
              </a:rPr>
              <a:t>(Sonido de </a:t>
            </a:r>
            <a:r>
              <a:rPr lang="es-AR" i="1" dirty="0" smtClean="0">
                <a:latin typeface="Arial" pitchFamily="34" charset="0"/>
                <a:cs typeface="Arial" pitchFamily="34" charset="0"/>
              </a:rPr>
              <a:t>telégrafo nuevamente)</a:t>
            </a:r>
          </a:p>
          <a:p>
            <a:pPr algn="just">
              <a:buNone/>
            </a:pPr>
            <a:endParaRPr lang="en-US" dirty="0">
              <a:latin typeface="Arial" pitchFamily="34" charset="0"/>
              <a:cs typeface="Arial" pitchFamily="34" charset="0"/>
            </a:endParaRPr>
          </a:p>
          <a:p>
            <a:pPr algn="just">
              <a:buNone/>
            </a:pPr>
            <a:r>
              <a:rPr lang="es-AR" b="1" dirty="0" smtClean="0">
                <a:latin typeface="Arial" pitchFamily="34" charset="0"/>
                <a:cs typeface="Arial" pitchFamily="34" charset="0"/>
              </a:rPr>
              <a:t>Nacho:</a:t>
            </a:r>
            <a:r>
              <a:rPr lang="es-AR" dirty="0" smtClean="0">
                <a:latin typeface="Arial" pitchFamily="34" charset="0"/>
                <a:cs typeface="Arial" pitchFamily="34" charset="0"/>
              </a:rPr>
              <a:t>  Nos </a:t>
            </a:r>
            <a:r>
              <a:rPr lang="es-AR" dirty="0">
                <a:latin typeface="Arial" pitchFamily="34" charset="0"/>
                <a:cs typeface="Arial" pitchFamily="34" charset="0"/>
              </a:rPr>
              <a:t>llegan detalles sobre los términos de rendición pautados por Belgrano. Los realistas deberán abandonar la ciudad jurando no volver a atacar y deberán deponer sus armas, además los prisioneros antes tomados también serán liberados-.</a:t>
            </a:r>
            <a:endParaRPr lang="en-US" dirty="0">
              <a:latin typeface="Arial" pitchFamily="34" charset="0"/>
              <a:cs typeface="Arial" pitchFamily="34" charset="0"/>
            </a:endParaRPr>
          </a:p>
          <a:p>
            <a:pPr algn="just">
              <a:buNone/>
            </a:pPr>
            <a:r>
              <a:rPr lang="es-AR" i="1" dirty="0" smtClean="0">
                <a:latin typeface="Arial" pitchFamily="34" charset="0"/>
                <a:cs typeface="Arial" pitchFamily="34" charset="0"/>
              </a:rPr>
              <a:t>(La cortina del boletín informativo se desvanece lentamente)</a:t>
            </a:r>
            <a:endParaRPr lang="en-US" dirty="0">
              <a:latin typeface="Arial" pitchFamily="34" charset="0"/>
              <a:cs typeface="Arial" pitchFamily="34" charset="0"/>
            </a:endParaRPr>
          </a:p>
          <a:p>
            <a:endParaRPr lang="en-US" dirty="0"/>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3686187"/>
          </a:xfrm>
        </p:spPr>
        <p:txBody>
          <a:bodyPr>
            <a:normAutofit fontScale="62500" lnSpcReduction="20000"/>
          </a:bodyPr>
          <a:lstStyle/>
          <a:p>
            <a:pPr>
              <a:buNone/>
            </a:pPr>
            <a:r>
              <a:rPr lang="es-AR" b="1" dirty="0" smtClean="0">
                <a:latin typeface="Arial" pitchFamily="34" charset="0"/>
                <a:cs typeface="Arial" pitchFamily="34" charset="0"/>
              </a:rPr>
              <a:t>Karen</a:t>
            </a:r>
            <a:r>
              <a:rPr lang="es-AR" dirty="0" smtClean="0">
                <a:latin typeface="Arial" pitchFamily="34" charset="0"/>
                <a:cs typeface="Arial" pitchFamily="34" charset="0"/>
              </a:rPr>
              <a:t>: Estoy atónita, </a:t>
            </a:r>
            <a:r>
              <a:rPr lang="es-AR" dirty="0">
                <a:latin typeface="Arial" pitchFamily="34" charset="0"/>
                <a:cs typeface="Arial" pitchFamily="34" charset="0"/>
              </a:rPr>
              <a:t>sin palabras</a:t>
            </a:r>
            <a:r>
              <a:rPr lang="es-AR" dirty="0" smtClean="0">
                <a:latin typeface="Arial" pitchFamily="34" charset="0"/>
                <a:cs typeface="Arial" pitchFamily="34" charset="0"/>
              </a:rPr>
              <a:t>.</a:t>
            </a:r>
          </a:p>
          <a:p>
            <a:pPr>
              <a:buNone/>
            </a:pPr>
            <a:endParaRPr lang="en-US" dirty="0" smtClean="0">
              <a:latin typeface="Arial" pitchFamily="34" charset="0"/>
              <a:cs typeface="Arial" pitchFamily="34" charset="0"/>
            </a:endParaRPr>
          </a:p>
          <a:p>
            <a:pPr>
              <a:buNone/>
            </a:pPr>
            <a:r>
              <a:rPr lang="en-US" b="1" dirty="0" smtClean="0">
                <a:latin typeface="Arial" pitchFamily="34" charset="0"/>
                <a:cs typeface="Arial" pitchFamily="34" charset="0"/>
              </a:rPr>
              <a:t>Nacho</a:t>
            </a:r>
            <a:r>
              <a:rPr lang="es-AR" b="1" dirty="0" smtClean="0">
                <a:latin typeface="Arial" pitchFamily="34" charset="0"/>
                <a:cs typeface="Arial" pitchFamily="34" charset="0"/>
              </a:rPr>
              <a:t>:</a:t>
            </a:r>
            <a:r>
              <a:rPr lang="es-AR" dirty="0" smtClean="0">
                <a:latin typeface="Arial" pitchFamily="34" charset="0"/>
                <a:cs typeface="Arial" pitchFamily="34" charset="0"/>
              </a:rPr>
              <a:t> Es </a:t>
            </a:r>
            <a:r>
              <a:rPr lang="es-AR" dirty="0">
                <a:latin typeface="Arial" pitchFamily="34" charset="0"/>
                <a:cs typeface="Arial" pitchFamily="34" charset="0"/>
              </a:rPr>
              <a:t>la primera vez que sucede esto en una batalla por la libertad: rendición en términos pacíficos</a:t>
            </a:r>
            <a:r>
              <a:rPr lang="es-AR" dirty="0" smtClean="0">
                <a:latin typeface="Arial" pitchFamily="34" charset="0"/>
                <a:cs typeface="Arial" pitchFamily="34" charset="0"/>
              </a:rPr>
              <a:t>.</a:t>
            </a:r>
          </a:p>
          <a:p>
            <a:pPr>
              <a:buNone/>
            </a:pPr>
            <a:endParaRPr lang="en-US" dirty="0">
              <a:latin typeface="Arial" pitchFamily="34" charset="0"/>
              <a:cs typeface="Arial" pitchFamily="34" charset="0"/>
            </a:endParaRPr>
          </a:p>
          <a:p>
            <a:pPr>
              <a:buNone/>
            </a:pPr>
            <a:r>
              <a:rPr lang="es-AR" b="1" dirty="0" smtClean="0">
                <a:latin typeface="Arial" pitchFamily="34" charset="0"/>
                <a:cs typeface="Arial" pitchFamily="34" charset="0"/>
              </a:rPr>
              <a:t>Karen: </a:t>
            </a:r>
            <a:r>
              <a:rPr lang="es-AR" dirty="0" smtClean="0">
                <a:latin typeface="Arial" pitchFamily="34" charset="0"/>
                <a:cs typeface="Arial" pitchFamily="34" charset="0"/>
              </a:rPr>
              <a:t>Sólo </a:t>
            </a:r>
            <a:r>
              <a:rPr lang="es-AR" dirty="0">
                <a:latin typeface="Arial" pitchFamily="34" charset="0"/>
                <a:cs typeface="Arial" pitchFamily="34" charset="0"/>
              </a:rPr>
              <a:t>cabe hacer una reflexión sobre esto</a:t>
            </a:r>
            <a:r>
              <a:rPr lang="es-AR" dirty="0" smtClean="0">
                <a:latin typeface="Arial" pitchFamily="34" charset="0"/>
                <a:cs typeface="Arial" pitchFamily="34" charset="0"/>
              </a:rPr>
              <a:t>…</a:t>
            </a:r>
          </a:p>
          <a:p>
            <a:pPr>
              <a:buNone/>
            </a:pPr>
            <a:endParaRPr lang="es-AR" dirty="0" smtClean="0">
              <a:latin typeface="Arial" pitchFamily="34" charset="0"/>
              <a:cs typeface="Arial" pitchFamily="34" charset="0"/>
            </a:endParaRPr>
          </a:p>
          <a:p>
            <a:pPr algn="just">
              <a:buNone/>
            </a:pPr>
            <a:r>
              <a:rPr lang="es-AR" i="1" dirty="0" smtClean="0">
                <a:latin typeface="Arial" pitchFamily="34" charset="0"/>
                <a:cs typeface="Arial" pitchFamily="34" charset="0"/>
              </a:rPr>
              <a:t>    (Luego de unos segundos de silencio, comienzan a sonar con volumen ascendente las notas de un minué de W.A. Mozart, interpretado por Santiago  </a:t>
            </a:r>
            <a:r>
              <a:rPr lang="es-AR" i="1" dirty="0" err="1" smtClean="0">
                <a:latin typeface="Arial" pitchFamily="34" charset="0"/>
                <a:cs typeface="Arial" pitchFamily="34" charset="0"/>
              </a:rPr>
              <a:t>Jeréz</a:t>
            </a:r>
            <a:r>
              <a:rPr lang="es-AR" i="1" dirty="0" smtClean="0">
                <a:latin typeface="Arial" pitchFamily="34" charset="0"/>
                <a:cs typeface="Arial" pitchFamily="34" charset="0"/>
              </a:rPr>
              <a:t>, </a:t>
            </a:r>
            <a:r>
              <a:rPr lang="es-AR" b="1" i="1" dirty="0" err="1" smtClean="0">
                <a:latin typeface="Arial" pitchFamily="34" charset="0"/>
                <a:cs typeface="Arial" pitchFamily="34" charset="0"/>
              </a:rPr>
              <a:t>Minuet</a:t>
            </a:r>
            <a:r>
              <a:rPr lang="es-AR" b="1" i="1" dirty="0" smtClean="0">
                <a:latin typeface="Arial" pitchFamily="34" charset="0"/>
                <a:cs typeface="Arial" pitchFamily="34" charset="0"/>
              </a:rPr>
              <a:t> </a:t>
            </a:r>
            <a:r>
              <a:rPr lang="es-AR" b="1" i="1" dirty="0" smtClean="0">
                <a:latin typeface="Arial" pitchFamily="34" charset="0"/>
                <a:cs typeface="Arial" pitchFamily="34" charset="0"/>
              </a:rPr>
              <a:t>Nº1 en Do Mayor K.6</a:t>
            </a:r>
            <a:r>
              <a:rPr lang="es-AR" i="1" dirty="0" smtClean="0">
                <a:latin typeface="Arial" pitchFamily="34" charset="0"/>
                <a:cs typeface="Arial" pitchFamily="34" charset="0"/>
              </a:rPr>
              <a:t>, que hará de cortina musical durante el discurso que lleva adelante el locutor.)</a:t>
            </a:r>
            <a:endParaRPr lang="en-US" i="1" dirty="0">
              <a:latin typeface="Arial" pitchFamily="34" charset="0"/>
              <a:cs typeface="Arial" pitchFamily="34" charset="0"/>
            </a:endParaRPr>
          </a:p>
          <a:p>
            <a:pPr algn="just"/>
            <a:endParaRPr lang="en-US" i="1" dirty="0">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76518" y="1169894"/>
            <a:ext cx="8310282" cy="4759436"/>
          </a:xfrm>
        </p:spPr>
        <p:txBody>
          <a:bodyPr>
            <a:normAutofit fontScale="55000" lnSpcReduction="20000"/>
          </a:bodyPr>
          <a:lstStyle/>
          <a:p>
            <a:pPr algn="just">
              <a:buNone/>
            </a:pPr>
            <a:r>
              <a:rPr lang="es-ES" b="1" dirty="0" smtClean="0">
                <a:latin typeface="Arial" pitchFamily="34" charset="0"/>
                <a:cs typeface="Arial" pitchFamily="34" charset="0"/>
              </a:rPr>
              <a:t>     Locutor: </a:t>
            </a:r>
            <a:r>
              <a:rPr lang="es-ES" dirty="0">
                <a:latin typeface="Arial" pitchFamily="34" charset="0"/>
                <a:cs typeface="Arial" pitchFamily="34" charset="0"/>
              </a:rPr>
              <a:t>Damas y caballeros, despierta en nosotros la emoción y la alegría de saber que nuestra patria se forja valiente y capaz de asumir todas las responsabilidades necesarias que exige la lucha por nuestra independencia. Una vez más, el excelentísimo general Manuel Belgrano nos ha probado su amor ferviente por esta patria naciente y su pueblo, al que favoreció no solo con dos grandes victorias, sino también con la procuración de nuestro norte, defendiéndolo de la avanzada realista y rescatándolo de las garras del español opresor. Es también nuestro agradecimiento a todos los bravos luchadores que supieron defender las tierras de nuestra patria y que sin miedo arrasaron con el enemigo realista. A todos nuestros héroes va nuestra mayor admiración</a:t>
            </a:r>
            <a:r>
              <a:rPr lang="es-ES" dirty="0" smtClean="0">
                <a:latin typeface="Arial" pitchFamily="34" charset="0"/>
                <a:cs typeface="Arial" pitchFamily="34" charset="0"/>
              </a:rPr>
              <a:t>.</a:t>
            </a:r>
          </a:p>
          <a:p>
            <a:pPr algn="just">
              <a:buNone/>
            </a:pPr>
            <a:endParaRPr lang="en-US" dirty="0">
              <a:latin typeface="Arial" pitchFamily="34" charset="0"/>
              <a:cs typeface="Arial" pitchFamily="34" charset="0"/>
            </a:endParaRPr>
          </a:p>
          <a:p>
            <a:pPr algn="just">
              <a:buNone/>
            </a:pPr>
            <a:r>
              <a:rPr lang="es-ES" dirty="0" smtClean="0">
                <a:latin typeface="Arial" pitchFamily="34" charset="0"/>
                <a:cs typeface="Arial" pitchFamily="34" charset="0"/>
              </a:rPr>
              <a:t>      Estimados </a:t>
            </a:r>
            <a:r>
              <a:rPr lang="es-ES" dirty="0">
                <a:latin typeface="Arial" pitchFamily="34" charset="0"/>
                <a:cs typeface="Arial" pitchFamily="34" charset="0"/>
              </a:rPr>
              <a:t>oyentes, la </a:t>
            </a:r>
            <a:r>
              <a:rPr lang="es-ES" dirty="0" smtClean="0">
                <a:latin typeface="Arial" pitchFamily="34" charset="0"/>
                <a:cs typeface="Arial" pitchFamily="34" charset="0"/>
              </a:rPr>
              <a:t>Patria</a:t>
            </a:r>
            <a:r>
              <a:rPr lang="es-ES" dirty="0">
                <a:latin typeface="Arial" pitchFamily="34" charset="0"/>
                <a:cs typeface="Arial" pitchFamily="34" charset="0"/>
              </a:rPr>
              <a:t>, nuestra P</a:t>
            </a:r>
            <a:r>
              <a:rPr lang="es-ES" dirty="0" smtClean="0">
                <a:latin typeface="Arial" pitchFamily="34" charset="0"/>
                <a:cs typeface="Arial" pitchFamily="34" charset="0"/>
              </a:rPr>
              <a:t>atria </a:t>
            </a:r>
            <a:r>
              <a:rPr lang="es-ES" dirty="0">
                <a:latin typeface="Arial" pitchFamily="34" charset="0"/>
                <a:cs typeface="Arial" pitchFamily="34" charset="0"/>
              </a:rPr>
              <a:t>está </a:t>
            </a:r>
            <a:r>
              <a:rPr lang="es-ES" dirty="0" smtClean="0">
                <a:latin typeface="Arial" pitchFamily="34" charset="0"/>
                <a:cs typeface="Arial" pitchFamily="34" charset="0"/>
              </a:rPr>
              <a:t>naciendo. Nuestro </a:t>
            </a:r>
            <a:r>
              <a:rPr lang="es-ES" dirty="0">
                <a:latin typeface="Arial" pitchFamily="34" charset="0"/>
                <a:cs typeface="Arial" pitchFamily="34" charset="0"/>
              </a:rPr>
              <a:t>pueblo se alza libre y orgulloso ante el mundo. Está en nosotros forjar las bases y los principios regidores que marcaran el camino de nuestra historia. Muchas gracias a todos los oyentes por habernos acompañado en esta transmisión </a:t>
            </a:r>
            <a:r>
              <a:rPr lang="es-ES" dirty="0" smtClean="0">
                <a:latin typeface="Arial" pitchFamily="34" charset="0"/>
                <a:cs typeface="Arial" pitchFamily="34" charset="0"/>
              </a:rPr>
              <a:t>especial de </a:t>
            </a:r>
            <a:r>
              <a:rPr lang="es-ES" b="1" dirty="0" smtClean="0">
                <a:latin typeface="Arial" pitchFamily="34" charset="0"/>
                <a:cs typeface="Arial" pitchFamily="34" charset="0"/>
              </a:rPr>
              <a:t>Entre Vueltas y Revueltas.</a:t>
            </a:r>
          </a:p>
          <a:p>
            <a:pPr algn="just">
              <a:buNone/>
            </a:pPr>
            <a:endParaRPr lang="es-ES" b="1" dirty="0" smtClean="0">
              <a:latin typeface="Arial" pitchFamily="34" charset="0"/>
              <a:cs typeface="Arial" pitchFamily="34" charset="0"/>
            </a:endParaRPr>
          </a:p>
          <a:p>
            <a:pPr algn="just">
              <a:buNone/>
            </a:pPr>
            <a:r>
              <a:rPr lang="es-ES" i="1" dirty="0" smtClean="0">
                <a:latin typeface="Arial" pitchFamily="34" charset="0"/>
                <a:cs typeface="Arial" pitchFamily="34" charset="0"/>
              </a:rPr>
              <a:t>     (Finalizado el </a:t>
            </a:r>
            <a:r>
              <a:rPr lang="es-ES" i="1" dirty="0" err="1" smtClean="0">
                <a:latin typeface="Arial" pitchFamily="34" charset="0"/>
                <a:cs typeface="Arial" pitchFamily="34" charset="0"/>
              </a:rPr>
              <a:t>Minuet</a:t>
            </a:r>
            <a:r>
              <a:rPr lang="es-ES" i="1" dirty="0" smtClean="0">
                <a:latin typeface="Arial" pitchFamily="34" charset="0"/>
                <a:cs typeface="Arial" pitchFamily="34" charset="0"/>
              </a:rPr>
              <a:t>, suena </a:t>
            </a:r>
            <a:r>
              <a:rPr lang="es-ES" i="1" dirty="0" smtClean="0">
                <a:latin typeface="Arial" pitchFamily="34" charset="0"/>
                <a:cs typeface="Arial" pitchFamily="34" charset="0"/>
              </a:rPr>
              <a:t>con volumen ascendente la cortina musical que cierra el programa)</a:t>
            </a:r>
            <a:endParaRPr lang="en-US" i="1" dirty="0">
              <a:latin typeface="Arial" pitchFamily="34" charset="0"/>
              <a:cs typeface="Arial" pitchFamily="34" charset="0"/>
            </a:endParaRPr>
          </a:p>
          <a:p>
            <a:pPr>
              <a:buNone/>
            </a:pPr>
            <a:endParaRPr lang="en-US" b="1" dirty="0"/>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TotalTime>
  <Words>1711</Words>
  <Application>Microsoft Office PowerPoint</Application>
  <PresentationFormat>Presentación en pantalla (4:3)</PresentationFormat>
  <Paragraphs>151</Paragraphs>
  <Slides>20</Slides>
  <Notes>1</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ENTRE VUELTAS Y REVUELTAS</vt:lpstr>
      <vt:lpstr> Programa radial – Batalla de Salta de 1813 </vt:lpstr>
      <vt:lpstr> 1er. BLOQUE </vt:lpstr>
      <vt:lpstr>Diapositiva 4</vt:lpstr>
      <vt:lpstr>Tanda publicitaria de pregones</vt:lpstr>
      <vt:lpstr>Diapositiva 6</vt:lpstr>
      <vt:lpstr> 2do. BLOQUE  </vt:lpstr>
      <vt:lpstr>Diapositiva 8</vt:lpstr>
      <vt:lpstr>Diapositiva 9</vt:lpstr>
      <vt:lpstr>Créditos</vt:lpstr>
      <vt:lpstr>Fotos </vt:lpstr>
      <vt:lpstr>Acá estamos en pleno proceso de grabación</vt:lpstr>
      <vt:lpstr>Diapositiva 13</vt:lpstr>
      <vt:lpstr>Las otras protagonistas…</vt:lpstr>
      <vt:lpstr>REFLEXIONES SOBRE LA REALIZACIÓN DEL TRABAJO RADIAL </vt:lpstr>
      <vt:lpstr>Diapositiva 16</vt:lpstr>
      <vt:lpstr>Diapositiva 17</vt:lpstr>
      <vt:lpstr>VALORACIÓN DE LA CONSIGNA</vt:lpstr>
      <vt:lpstr>BIBLIOGRAFÍA Y MATERIAL CONSULTADO</vt:lpstr>
      <vt:lpstr>Diapositiva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 VUELTAS Y REVUELTAS</dc:title>
  <dc:creator>GUERRERO</dc:creator>
  <cp:lastModifiedBy>GUERRERO</cp:lastModifiedBy>
  <cp:revision>41</cp:revision>
  <dcterms:created xsi:type="dcterms:W3CDTF">2015-11-09T01:48:08Z</dcterms:created>
  <dcterms:modified xsi:type="dcterms:W3CDTF">2015-11-09T17:40:49Z</dcterms:modified>
</cp:coreProperties>
</file>